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256" r:id="rId2"/>
    <p:sldId id="546" r:id="rId3"/>
    <p:sldId id="258" r:id="rId4"/>
    <p:sldId id="259" r:id="rId5"/>
    <p:sldId id="550" r:id="rId6"/>
    <p:sldId id="551" r:id="rId7"/>
    <p:sldId id="552" r:id="rId8"/>
    <p:sldId id="553" r:id="rId9"/>
    <p:sldId id="554" r:id="rId10"/>
    <p:sldId id="555" r:id="rId11"/>
    <p:sldId id="557" r:id="rId12"/>
    <p:sldId id="556" r:id="rId13"/>
    <p:sldId id="558" r:id="rId14"/>
    <p:sldId id="601" r:id="rId15"/>
    <p:sldId id="602" r:id="rId16"/>
    <p:sldId id="603" r:id="rId17"/>
    <p:sldId id="604" r:id="rId18"/>
    <p:sldId id="605" r:id="rId19"/>
    <p:sldId id="606" r:id="rId20"/>
    <p:sldId id="607" r:id="rId21"/>
    <p:sldId id="559" r:id="rId22"/>
    <p:sldId id="560" r:id="rId23"/>
    <p:sldId id="561" r:id="rId24"/>
    <p:sldId id="562" r:id="rId25"/>
    <p:sldId id="563" r:id="rId26"/>
    <p:sldId id="564" r:id="rId27"/>
    <p:sldId id="565" r:id="rId28"/>
    <p:sldId id="567" r:id="rId29"/>
    <p:sldId id="566" r:id="rId30"/>
    <p:sldId id="569" r:id="rId31"/>
    <p:sldId id="570" r:id="rId32"/>
    <p:sldId id="572" r:id="rId33"/>
    <p:sldId id="573" r:id="rId34"/>
    <p:sldId id="576" r:id="rId35"/>
    <p:sldId id="574" r:id="rId36"/>
    <p:sldId id="575" r:id="rId37"/>
    <p:sldId id="577" r:id="rId38"/>
    <p:sldId id="578" r:id="rId39"/>
    <p:sldId id="579" r:id="rId40"/>
    <p:sldId id="580" r:id="rId41"/>
    <p:sldId id="581" r:id="rId42"/>
    <p:sldId id="582" r:id="rId43"/>
    <p:sldId id="583" r:id="rId44"/>
    <p:sldId id="585" r:id="rId45"/>
    <p:sldId id="589" r:id="rId46"/>
    <p:sldId id="587" r:id="rId47"/>
    <p:sldId id="586" r:id="rId48"/>
    <p:sldId id="590" r:id="rId49"/>
    <p:sldId id="591" r:id="rId50"/>
    <p:sldId id="594" r:id="rId51"/>
    <p:sldId id="592" r:id="rId52"/>
    <p:sldId id="593" r:id="rId53"/>
    <p:sldId id="595" r:id="rId54"/>
    <p:sldId id="596" r:id="rId55"/>
    <p:sldId id="597" r:id="rId56"/>
    <p:sldId id="599" r:id="rId57"/>
    <p:sldId id="600" r:id="rId58"/>
    <p:sldId id="549" r:id="rId59"/>
    <p:sldId id="547" r:id="rId60"/>
    <p:sldId id="548" r:id="rId61"/>
  </p:sldIdLst>
  <p:sldSz cx="12192000" cy="6858000"/>
  <p:notesSz cx="6858000" cy="9144000"/>
  <p:embeddedFontLst>
    <p:embeddedFont>
      <p:font typeface="Roboto" panose="02000000000000000000" pitchFamily="2" charset="0"/>
      <p:regular r:id="rId64"/>
      <p:bold r:id="rId65"/>
      <p:italic r:id="rId66"/>
      <p:boldItalic r:id="rId67"/>
    </p:embeddedFont>
    <p:embeddedFont>
      <p:font typeface="Century Schoolbook" panose="02040604050505020304" pitchFamily="18" charset="0"/>
      <p:regular r:id="rId68"/>
      <p:bold r:id="rId69"/>
      <p:italic r:id="rId70"/>
      <p:boldItalic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Roboto Condensed Light" panose="020B0604020202020204" charset="0"/>
      <p:regular r:id="rId76"/>
      <p:italic r:id="rId77"/>
    </p:embeddedFont>
    <p:embeddedFont>
      <p:font typeface="Roboto Condensed" panose="020B0604020202020204" charset="0"/>
      <p:regular r:id="rId78"/>
      <p:bold r:id="rId79"/>
      <p:italic r:id="rId80"/>
      <p:boldItalic r:id="rId8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DF4A275-CE5A-4CE7-8E7E-83901724388B}">
          <p14:sldIdLst>
            <p14:sldId id="256"/>
            <p14:sldId id="546"/>
            <p14:sldId id="258"/>
            <p14:sldId id="259"/>
          </p14:sldIdLst>
        </p14:section>
        <p14:section name="Effective Feedback" id="{BB1961B6-F031-4E7C-98FA-76F7118BDABF}">
          <p14:sldIdLst>
            <p14:sldId id="550"/>
            <p14:sldId id="551"/>
            <p14:sldId id="552"/>
            <p14:sldId id="553"/>
            <p14:sldId id="554"/>
            <p14:sldId id="555"/>
            <p14:sldId id="557"/>
            <p14:sldId id="556"/>
            <p14:sldId id="558"/>
          </p14:sldIdLst>
        </p14:section>
        <p14:section name="Pressure Plate" id="{FEEE9A1D-C046-4B3E-B48A-FC52A512FBE4}">
          <p14:sldIdLst>
            <p14:sldId id="601"/>
            <p14:sldId id="602"/>
            <p14:sldId id="603"/>
            <p14:sldId id="604"/>
            <p14:sldId id="605"/>
            <p14:sldId id="606"/>
            <p14:sldId id="607"/>
          </p14:sldIdLst>
        </p14:section>
        <p14:section name="UI Interface Widget" id="{5C3F671A-3C70-47FC-81DA-F7A6F8F311A6}">
          <p14:sldIdLst>
            <p14:sldId id="559"/>
            <p14:sldId id="560"/>
            <p14:sldId id="561"/>
            <p14:sldId id="562"/>
            <p14:sldId id="563"/>
            <p14:sldId id="564"/>
            <p14:sldId id="565"/>
            <p14:sldId id="567"/>
            <p14:sldId id="566"/>
            <p14:sldId id="569"/>
            <p14:sldId id="570"/>
            <p14:sldId id="572"/>
            <p14:sldId id="573"/>
            <p14:sldId id="576"/>
            <p14:sldId id="574"/>
            <p14:sldId id="575"/>
            <p14:sldId id="577"/>
            <p14:sldId id="578"/>
            <p14:sldId id="579"/>
            <p14:sldId id="580"/>
            <p14:sldId id="581"/>
            <p14:sldId id="582"/>
            <p14:sldId id="583"/>
            <p14:sldId id="585"/>
            <p14:sldId id="589"/>
            <p14:sldId id="587"/>
            <p14:sldId id="586"/>
            <p14:sldId id="590"/>
          </p14:sldIdLst>
        </p14:section>
        <p14:section name="Seamless Camera Movement" id="{25FF9ABD-706A-4172-A363-9CC5DA409E14}">
          <p14:sldIdLst>
            <p14:sldId id="591"/>
            <p14:sldId id="594"/>
            <p14:sldId id="592"/>
            <p14:sldId id="593"/>
            <p14:sldId id="595"/>
            <p14:sldId id="596"/>
            <p14:sldId id="597"/>
            <p14:sldId id="599"/>
            <p14:sldId id="600"/>
          </p14:sldIdLst>
        </p14:section>
        <p14:section name="Outro" id="{0BCE814E-6A22-4CB4-AF1C-BC94D4E2B467}">
          <p14:sldIdLst>
            <p14:sldId id="549"/>
            <p14:sldId id="547"/>
            <p14:sldId id="5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AEA"/>
    <a:srgbClr val="000000"/>
    <a:srgbClr val="F32235"/>
    <a:srgbClr val="00FF00"/>
    <a:srgbClr val="A6A6A6"/>
    <a:srgbClr val="D5D5D5"/>
    <a:srgbClr val="209FB0"/>
    <a:srgbClr val="0093A7"/>
    <a:srgbClr val="091E2B"/>
    <a:srgbClr val="D9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96020" autoAdjust="0"/>
  </p:normalViewPr>
  <p:slideViewPr>
    <p:cSldViewPr snapToGrid="0" snapToObjects="1">
      <p:cViewPr varScale="1">
        <p:scale>
          <a:sx n="120" d="100"/>
          <a:sy n="120" d="100"/>
        </p:scale>
        <p:origin x="84" y="294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26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2"/>
                </a:solidFill>
              </a:rPr>
              <a:t>Grading Breakdown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B31-49C0-9037-C409B54ECECF}"/>
              </c:ext>
            </c:extLst>
          </c:dPt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B31-49C0-9037-C409B54ECECF}"/>
              </c:ext>
            </c:extLst>
          </c:dPt>
          <c:dPt>
            <c:idx val="2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B31-49C0-9037-C409B54ECECF}"/>
              </c:ext>
            </c:extLst>
          </c:dPt>
          <c:dPt>
            <c:idx val="3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B31-49C0-9037-C409B54ECECF}"/>
              </c:ext>
            </c:extLst>
          </c:dPt>
          <c:dPt>
            <c:idx val="4"/>
            <c:bubble3D val="0"/>
            <c:spPr>
              <a:solidFill>
                <a:srgbClr val="091E2B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DB31-49C0-9037-C409B54ECECF}"/>
              </c:ext>
            </c:extLst>
          </c:dPt>
          <c:dLbls>
            <c:dLbl>
              <c:idx val="0"/>
              <c:layout>
                <c:manualLayout>
                  <c:x val="-8.4302980911224568E-2"/>
                  <c:y val="0.1221937430615882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B31-49C0-9037-C409B54ECECF}"/>
                </c:ext>
              </c:extLst>
            </c:dLbl>
            <c:dLbl>
              <c:idx val="2"/>
              <c:layout>
                <c:manualLayout>
                  <c:x val="-0.19160557198447456"/>
                  <c:y val="-0.13974339783651049"/>
                </c:manualLayout>
              </c:layout>
              <c:tx>
                <c:rich>
                  <a:bodyPr/>
                  <a:lstStyle/>
                  <a:p>
                    <a:fld id="{AAB26BDD-669A-4433-A936-261259BE11F4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CA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B31-49C0-9037-C409B54ECECF}"/>
                </c:ext>
              </c:extLst>
            </c:dLbl>
            <c:dLbl>
              <c:idx val="3"/>
              <c:layout>
                <c:manualLayout>
                  <c:x val="0.17084846429163036"/>
                  <c:y val="-0.1696734397709650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B31-49C0-9037-C409B54ECECF}"/>
                </c:ext>
              </c:extLst>
            </c:dLbl>
            <c:dLbl>
              <c:idx val="4"/>
              <c:layout>
                <c:manualLayout>
                  <c:x val="0.16184067458991241"/>
                  <c:y val="0.1381100040867766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B31-49C0-9037-C409B54ECEC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Attendance</c:v>
                </c:pt>
                <c:pt idx="1">
                  <c:v>Professionalism</c:v>
                </c:pt>
                <c:pt idx="2">
                  <c:v>Cover Combat Level</c:v>
                </c:pt>
                <c:pt idx="3">
                  <c:v>Racing Track Level</c:v>
                </c:pt>
                <c:pt idx="4">
                  <c:v>Puzzle Game Level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30</c:v>
                </c:pt>
                <c:pt idx="3">
                  <c:v>25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B31-49C0-9037-C409B54ECEC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52151690398791E-2"/>
          <c:y val="0"/>
          <c:w val="0.9109203986220472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Intro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1" u="none" strike="noStrike" kern="1200" baseline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7D-47C6-B956-8052F88F70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Part 1</c:v>
                </c:pt>
              </c:strCache>
            </c:strRef>
          </c:tx>
          <c:spPr>
            <a:solidFill>
              <a:srgbClr val="091E2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1" u="none" strike="noStrike" kern="1200" baseline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7D-47C6-B956-8052F88F70D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Break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1" u="none" strike="noStrike" kern="1200" baseline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7D-47C6-B956-8052F88F70D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Part 2</c:v>
                </c:pt>
              </c:strCache>
            </c:strRef>
          </c:tx>
          <c:spPr>
            <a:solidFill>
              <a:srgbClr val="0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91E2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C92B-41E0-BD10-223E91B2FA7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1" u="none" strike="noStrike" kern="1200" baseline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47D-47C6-B956-8052F88F70D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Break 2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1" u="none" strike="noStrike" kern="1200" baseline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7D-47C6-B956-8052F88F70D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Part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1" u="none" strike="noStrike" kern="1200" baseline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47D-47C6-B956-8052F88F70DE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Reflect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1" u="none" strike="noStrike" kern="1200" baseline="0">
                      <a:solidFill>
                        <a:schemeClr val="bg2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92B-41E0-BD10-223E91B2FA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1" u="none" strike="noStrike" kern="1200" baseline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47D-47C6-B956-8052F88F70D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0"/>
        <c:overlap val="100"/>
        <c:axId val="370877160"/>
        <c:axId val="370869944"/>
      </c:barChart>
      <c:catAx>
        <c:axId val="3708771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0869944"/>
        <c:crosses val="autoZero"/>
        <c:auto val="1"/>
        <c:lblAlgn val="ctr"/>
        <c:lblOffset val="100"/>
        <c:noMultiLvlLbl val="0"/>
      </c:catAx>
      <c:valAx>
        <c:axId val="37086994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370877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52151690398791E-2"/>
          <c:y val="0"/>
          <c:w val="0.9109203986220472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Intro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1" u="none" strike="noStrike" kern="1200" baseline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7D-47C6-B956-8052F88F70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Part 1</c:v>
                </c:pt>
              </c:strCache>
            </c:strRef>
          </c:tx>
          <c:spPr>
            <a:solidFill>
              <a:srgbClr val="091E2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1" u="none" strike="noStrike" kern="1200" baseline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7D-47C6-B956-8052F88F70D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Break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1" u="none" strike="noStrike" kern="1200" baseline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7D-47C6-B956-8052F88F70D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Part 2</c:v>
                </c:pt>
              </c:strCache>
            </c:strRef>
          </c:tx>
          <c:spPr>
            <a:solidFill>
              <a:srgbClr val="0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91E2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C92B-41E0-BD10-223E91B2FA7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1" u="none" strike="noStrike" kern="1200" baseline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47D-47C6-B956-8052F88F70D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Break 2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1" u="none" strike="noStrike" kern="1200" baseline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7D-47C6-B956-8052F88F70D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Part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1" u="none" strike="noStrike" kern="1200" baseline="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47D-47C6-B956-8052F88F70DE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Reflect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1" u="none" strike="noStrike" kern="1200" baseline="0">
                      <a:solidFill>
                        <a:schemeClr val="bg2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92B-41E0-BD10-223E91B2FA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1" u="none" strike="noStrike" kern="1200" baseline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47D-47C6-B956-8052F88F70D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0"/>
        <c:overlap val="100"/>
        <c:axId val="370877160"/>
        <c:axId val="370869944"/>
      </c:barChart>
      <c:catAx>
        <c:axId val="3708771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0869944"/>
        <c:crosses val="autoZero"/>
        <c:auto val="1"/>
        <c:lblAlgn val="ctr"/>
        <c:lblOffset val="100"/>
        <c:noMultiLvlLbl val="0"/>
      </c:catAx>
      <c:valAx>
        <c:axId val="37086994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370877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8100A-B0E4-49F9-A5F3-DAB415CB8E20}" type="datetimeFigureOut">
              <a:rPr lang="en-US" smtClean="0"/>
              <a:t>10/11/2017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17F2E-27F5-4D74-B2BC-6233737885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512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52D3-E7A9-1047-BDCD-9E724B50AF7A}" type="datetimeFigureOut">
              <a:rPr lang="en-US" smtClean="0"/>
              <a:t>10/11/2017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1127F-B16B-1049-974B-13190DDE09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72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1127F-B16B-1049-974B-13190DDE091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32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  <a14:imgEffect>
                      <a14:brightnessContrast bright="-21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6837"/>
          <a:stretch/>
        </p:blipFill>
        <p:spPr>
          <a:xfrm>
            <a:off x="0" y="-468923"/>
            <a:ext cx="12192000" cy="7326923"/>
          </a:xfrm>
          <a:prstGeom prst="rect">
            <a:avLst/>
          </a:prstGeom>
          <a:effectLst/>
        </p:spPr>
      </p:pic>
      <p:sp>
        <p:nvSpPr>
          <p:cNvPr id="3" name="Parallelogram 2"/>
          <p:cNvSpPr/>
          <p:nvPr/>
        </p:nvSpPr>
        <p:spPr>
          <a:xfrm>
            <a:off x="2424680" y="2703434"/>
            <a:ext cx="7843098" cy="1019332"/>
          </a:xfrm>
          <a:prstGeom prst="parallelogram">
            <a:avLst>
              <a:gd name="adj" fmla="val 2052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Placeholder 2"/>
          <p:cNvSpPr txBox="1">
            <a:spLocks/>
          </p:cNvSpPr>
          <p:nvPr/>
        </p:nvSpPr>
        <p:spPr>
          <a:xfrm>
            <a:off x="1532368" y="2823774"/>
            <a:ext cx="9627720" cy="778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ctr"/>
            <a:endParaRPr lang="en-US" sz="4800" b="1" i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Parallelogram 4"/>
          <p:cNvSpPr/>
          <p:nvPr/>
        </p:nvSpPr>
        <p:spPr>
          <a:xfrm>
            <a:off x="4142703" y="3846216"/>
            <a:ext cx="4579266" cy="778652"/>
          </a:xfrm>
          <a:prstGeom prst="parallelogram">
            <a:avLst>
              <a:gd name="adj" fmla="val 20522"/>
            </a:avLst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638268" y="2703434"/>
            <a:ext cx="7420131" cy="10193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8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4306186" y="3846216"/>
            <a:ext cx="4253023" cy="778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>
            <a:off x="9084039" y="256366"/>
            <a:ext cx="5833188" cy="658870"/>
          </a:xfrm>
          <a:prstGeom prst="parallelogram">
            <a:avLst>
              <a:gd name="adj" fmla="val 2052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9218951" y="256366"/>
            <a:ext cx="2973049" cy="65887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INSTRUCTOR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8811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0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breakd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Placeholder 2"/>
          <p:cNvSpPr txBox="1">
            <a:spLocks/>
          </p:cNvSpPr>
          <p:nvPr/>
        </p:nvSpPr>
        <p:spPr>
          <a:xfrm>
            <a:off x="4896904" y="1572591"/>
            <a:ext cx="5435816" cy="5457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l"/>
            <a:endParaRPr lang="en-US" sz="4000" b="1" i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graphicFrame>
        <p:nvGraphicFramePr>
          <p:cNvPr id="7" name="Chart 6"/>
          <p:cNvGraphicFramePr/>
          <p:nvPr>
            <p:extLst/>
          </p:nvPr>
        </p:nvGraphicFramePr>
        <p:xfrm>
          <a:off x="-203200" y="1987570"/>
          <a:ext cx="12395200" cy="4870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362864" y="2138720"/>
            <a:ext cx="2888805" cy="381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Tap to edit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252896" y="2152539"/>
            <a:ext cx="2900453" cy="381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Tap to edit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805465" y="2152539"/>
            <a:ext cx="2888308" cy="381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Tap to edit</a:t>
            </a:r>
          </a:p>
        </p:txBody>
      </p:sp>
      <p:sp>
        <p:nvSpPr>
          <p:cNvPr id="16" name="Title Placeholder 2"/>
          <p:cNvSpPr txBox="1">
            <a:spLocks/>
          </p:cNvSpPr>
          <p:nvPr userDrawn="1"/>
        </p:nvSpPr>
        <p:spPr>
          <a:xfrm>
            <a:off x="4896904" y="1572591"/>
            <a:ext cx="5435816" cy="5457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l"/>
            <a:endParaRPr lang="en-US" sz="4000" b="1" i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graphicFrame>
        <p:nvGraphicFramePr>
          <p:cNvPr id="17" name="Chart 16"/>
          <p:cNvGraphicFramePr/>
          <p:nvPr userDrawn="1">
            <p:extLst>
              <p:ext uri="{D42A27DB-BD31-4B8C-83A1-F6EECF244321}">
                <p14:modId xmlns:p14="http://schemas.microsoft.com/office/powerpoint/2010/main" val="3035996086"/>
              </p:ext>
            </p:extLst>
          </p:nvPr>
        </p:nvGraphicFramePr>
        <p:xfrm>
          <a:off x="-203200" y="1987570"/>
          <a:ext cx="12395200" cy="4870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941040" y="1314257"/>
            <a:ext cx="428354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 BREAKDOWN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95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Graphic spid="17" grpId="0">
        <p:bldAsOne/>
      </p:bldGraphic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gnm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Placeholder 2"/>
          <p:cNvSpPr txBox="1">
            <a:spLocks/>
          </p:cNvSpPr>
          <p:nvPr/>
        </p:nvSpPr>
        <p:spPr>
          <a:xfrm>
            <a:off x="4896904" y="1572591"/>
            <a:ext cx="5435816" cy="5457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l"/>
            <a:endParaRPr lang="en-US" sz="4000" b="1" i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941040" y="1314257"/>
            <a:ext cx="6165110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ASSIGNMENTS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668882313"/>
              </p:ext>
            </p:extLst>
          </p:nvPr>
        </p:nvGraphicFramePr>
        <p:xfrm>
          <a:off x="1529811" y="2539816"/>
          <a:ext cx="9323881" cy="3541440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534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7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1572">
                  <a:extLst>
                    <a:ext uri="{9D8B030D-6E8A-4147-A177-3AD203B41FA5}">
                      <a16:colId xmlns:a16="http://schemas.microsoft.com/office/drawing/2014/main" val="3952049061"/>
                    </a:ext>
                  </a:extLst>
                </a:gridCol>
              </a:tblGrid>
              <a:tr h="338295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0" cap="none" spc="0" dirty="0" smtClean="0">
                          <a:ln w="0"/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#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22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i="0" cap="none" spc="0" dirty="0" smtClean="0">
                          <a:ln w="0"/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22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cap="none" spc="0" dirty="0" smtClean="0">
                          <a:ln w="0"/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WEEKS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2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646056"/>
                  </a:ext>
                </a:extLst>
              </a:tr>
              <a:tr h="96712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cap="none" spc="0" dirty="0" smtClean="0">
                          <a:ln w="0"/>
                          <a:solidFill>
                            <a:srgbClr val="A6A6A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cap="none" spc="0" dirty="0" smtClean="0">
                        <a:ln w="0"/>
                        <a:solidFill>
                          <a:srgbClr val="E9EAEA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cap="none" spc="0" dirty="0" smtClean="0">
                        <a:ln w="0"/>
                        <a:solidFill>
                          <a:srgbClr val="E9EAEA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12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rgbClr val="A6A6A6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en-US" sz="3600" b="0" i="0" dirty="0">
                        <a:solidFill>
                          <a:srgbClr val="A6A6A6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712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3600" b="0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777" y="3214687"/>
            <a:ext cx="7220243" cy="9429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083777" y="4186007"/>
            <a:ext cx="7220244" cy="9429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83776" y="5152340"/>
            <a:ext cx="7220246" cy="9429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4023" y="3214687"/>
            <a:ext cx="1549668" cy="9429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1-3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304023" y="4185776"/>
            <a:ext cx="1549668" cy="9429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3-5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304020" y="5152340"/>
            <a:ext cx="1549671" cy="9429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5-7</a:t>
            </a:r>
          </a:p>
        </p:txBody>
      </p:sp>
    </p:spTree>
    <p:extLst>
      <p:ext uri="{BB962C8B-B14F-4D97-AF65-F5344CB8AC3E}">
        <p14:creationId xmlns:p14="http://schemas.microsoft.com/office/powerpoint/2010/main" val="1101102844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ssign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Placeholder 2"/>
          <p:cNvSpPr txBox="1">
            <a:spLocks/>
          </p:cNvSpPr>
          <p:nvPr/>
        </p:nvSpPr>
        <p:spPr>
          <a:xfrm>
            <a:off x="4896904" y="1572591"/>
            <a:ext cx="5435816" cy="5457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l"/>
            <a:endParaRPr lang="en-US" sz="4000" b="1" i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941040" y="1314257"/>
            <a:ext cx="6165110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ASSIGNMENTS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 userDrawn="1">
            <p:extLst/>
          </p:nvPr>
        </p:nvGraphicFramePr>
        <p:xfrm>
          <a:off x="1529811" y="2539816"/>
          <a:ext cx="9323881" cy="3541440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534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7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1572">
                  <a:extLst>
                    <a:ext uri="{9D8B030D-6E8A-4147-A177-3AD203B41FA5}">
                      <a16:colId xmlns:a16="http://schemas.microsoft.com/office/drawing/2014/main" val="3952049061"/>
                    </a:ext>
                  </a:extLst>
                </a:gridCol>
              </a:tblGrid>
              <a:tr h="338295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0" cap="none" spc="0" dirty="0" smtClean="0">
                          <a:ln w="0"/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#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22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i="0" cap="none" spc="0" dirty="0" smtClean="0">
                          <a:ln w="0"/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22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cap="none" spc="0" dirty="0" smtClean="0">
                          <a:ln w="0"/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WEEKS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2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646056"/>
                  </a:ext>
                </a:extLst>
              </a:tr>
              <a:tr h="96712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cap="none" spc="0" dirty="0" smtClean="0">
                          <a:ln w="0"/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cap="none" spc="0" dirty="0" smtClean="0">
                        <a:ln w="0"/>
                        <a:solidFill>
                          <a:srgbClr val="E9EAEA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cap="none" spc="0" dirty="0" smtClean="0">
                        <a:ln w="0"/>
                        <a:solidFill>
                          <a:srgbClr val="E9EAEA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12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rgbClr val="A6A6A6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en-US" sz="3600" b="0" i="0" dirty="0">
                        <a:solidFill>
                          <a:srgbClr val="A6A6A6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712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3600" b="0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777" y="3214687"/>
            <a:ext cx="7220243" cy="9429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083777" y="4186007"/>
            <a:ext cx="7220244" cy="9429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83776" y="5152340"/>
            <a:ext cx="7220246" cy="9429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4023" y="3214687"/>
            <a:ext cx="1549668" cy="9429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1-3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304023" y="4185776"/>
            <a:ext cx="1549668" cy="9429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3-5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304020" y="5152340"/>
            <a:ext cx="1549671" cy="9429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5-7</a:t>
            </a:r>
          </a:p>
        </p:txBody>
      </p:sp>
    </p:spTree>
    <p:extLst>
      <p:ext uri="{BB962C8B-B14F-4D97-AF65-F5344CB8AC3E}">
        <p14:creationId xmlns:p14="http://schemas.microsoft.com/office/powerpoint/2010/main" val="173518674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ssign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Placeholder 2"/>
          <p:cNvSpPr txBox="1">
            <a:spLocks/>
          </p:cNvSpPr>
          <p:nvPr/>
        </p:nvSpPr>
        <p:spPr>
          <a:xfrm>
            <a:off x="4896904" y="1572591"/>
            <a:ext cx="5435816" cy="5457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l"/>
            <a:endParaRPr lang="en-US" sz="4000" b="1" i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941040" y="1314257"/>
            <a:ext cx="6165110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ASSIGNMENTS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092856536"/>
              </p:ext>
            </p:extLst>
          </p:nvPr>
        </p:nvGraphicFramePr>
        <p:xfrm>
          <a:off x="1529811" y="2539816"/>
          <a:ext cx="9323881" cy="3541440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534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7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1572">
                  <a:extLst>
                    <a:ext uri="{9D8B030D-6E8A-4147-A177-3AD203B41FA5}">
                      <a16:colId xmlns:a16="http://schemas.microsoft.com/office/drawing/2014/main" val="3952049061"/>
                    </a:ext>
                  </a:extLst>
                </a:gridCol>
              </a:tblGrid>
              <a:tr h="338295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0" cap="none" spc="0" dirty="0" smtClean="0">
                          <a:ln w="0"/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#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22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i="0" cap="none" spc="0" dirty="0" smtClean="0">
                          <a:ln w="0"/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22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cap="none" spc="0" dirty="0" smtClean="0">
                          <a:ln w="0"/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WEEKS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2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646056"/>
                  </a:ext>
                </a:extLst>
              </a:tr>
              <a:tr h="96712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cap="none" spc="0" dirty="0" smtClean="0">
                          <a:ln w="0"/>
                          <a:solidFill>
                            <a:srgbClr val="A6A6A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cap="none" spc="0" dirty="0" smtClean="0">
                        <a:ln w="0"/>
                        <a:solidFill>
                          <a:srgbClr val="E9EAEA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cap="none" spc="0" dirty="0" smtClean="0">
                        <a:ln w="0"/>
                        <a:solidFill>
                          <a:srgbClr val="E9EAEA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12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en-US" sz="3600" b="0" i="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712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3600" b="0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777" y="3214687"/>
            <a:ext cx="7220243" cy="9429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083777" y="4186007"/>
            <a:ext cx="7220244" cy="9429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83776" y="5152340"/>
            <a:ext cx="7220246" cy="9429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4023" y="3214687"/>
            <a:ext cx="1549668" cy="9429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1-3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304023" y="4185776"/>
            <a:ext cx="1549668" cy="9429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3-5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304020" y="5152340"/>
            <a:ext cx="1549671" cy="9429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5-7</a:t>
            </a:r>
          </a:p>
        </p:txBody>
      </p:sp>
    </p:spTree>
    <p:extLst>
      <p:ext uri="{BB962C8B-B14F-4D97-AF65-F5344CB8AC3E}">
        <p14:creationId xmlns:p14="http://schemas.microsoft.com/office/powerpoint/2010/main" val="414831413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ssign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Placeholder 2"/>
          <p:cNvSpPr txBox="1">
            <a:spLocks/>
          </p:cNvSpPr>
          <p:nvPr/>
        </p:nvSpPr>
        <p:spPr>
          <a:xfrm>
            <a:off x="4896904" y="1572591"/>
            <a:ext cx="5435816" cy="5457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l"/>
            <a:endParaRPr lang="en-US" sz="4000" b="1" i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941040" y="1314257"/>
            <a:ext cx="6165110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ASSIGNMENTS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997603340"/>
              </p:ext>
            </p:extLst>
          </p:nvPr>
        </p:nvGraphicFramePr>
        <p:xfrm>
          <a:off x="1529811" y="2539816"/>
          <a:ext cx="9323881" cy="3541440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534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7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1572">
                  <a:extLst>
                    <a:ext uri="{9D8B030D-6E8A-4147-A177-3AD203B41FA5}">
                      <a16:colId xmlns:a16="http://schemas.microsoft.com/office/drawing/2014/main" val="3952049061"/>
                    </a:ext>
                  </a:extLst>
                </a:gridCol>
              </a:tblGrid>
              <a:tr h="338295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0" cap="none" spc="0" dirty="0" smtClean="0">
                          <a:ln w="0"/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#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22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i="0" cap="none" spc="0" dirty="0" smtClean="0">
                          <a:ln w="0"/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22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cap="none" spc="0" dirty="0" smtClean="0">
                          <a:ln w="0"/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WEEKS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2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646056"/>
                  </a:ext>
                </a:extLst>
              </a:tr>
              <a:tr h="96712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cap="none" spc="0" dirty="0" smtClean="0">
                          <a:ln w="0"/>
                          <a:solidFill>
                            <a:srgbClr val="A6A6A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cap="none" spc="0" dirty="0" smtClean="0">
                        <a:ln w="0"/>
                        <a:solidFill>
                          <a:srgbClr val="E9EAEA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cap="none" spc="0" dirty="0" smtClean="0">
                        <a:ln w="0"/>
                        <a:solidFill>
                          <a:srgbClr val="E9EAEA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12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rgbClr val="A6A6A6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en-US" sz="3600" b="0" i="0" dirty="0">
                        <a:solidFill>
                          <a:srgbClr val="A6A6A6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712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3600" b="0" i="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777" y="3214687"/>
            <a:ext cx="7220243" cy="9429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083777" y="4186007"/>
            <a:ext cx="7220244" cy="9429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83776" y="5152340"/>
            <a:ext cx="7220246" cy="9429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4023" y="3214687"/>
            <a:ext cx="1549668" cy="9429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1-3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304023" y="4185776"/>
            <a:ext cx="1549668" cy="9429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3-5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304020" y="5152340"/>
            <a:ext cx="1549671" cy="9429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5-7</a:t>
            </a:r>
          </a:p>
        </p:txBody>
      </p:sp>
    </p:spTree>
    <p:extLst>
      <p:ext uri="{BB962C8B-B14F-4D97-AF65-F5344CB8AC3E}">
        <p14:creationId xmlns:p14="http://schemas.microsoft.com/office/powerpoint/2010/main" val="255787533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Placeholder 2"/>
          <p:cNvSpPr txBox="1">
            <a:spLocks/>
          </p:cNvSpPr>
          <p:nvPr/>
        </p:nvSpPr>
        <p:spPr>
          <a:xfrm>
            <a:off x="4896904" y="1572591"/>
            <a:ext cx="5435816" cy="5457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l"/>
            <a:endParaRPr lang="en-US" sz="4000" b="1" i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703385" y="1937751"/>
            <a:ext cx="10717823" cy="4920249"/>
          </a:xfrm>
          <a:prstGeom prst="rect">
            <a:avLst/>
          </a:prstGeom>
        </p:spPr>
        <p:txBody>
          <a:bodyPr anchor="ctr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 sz="3200" b="0" i="1" baseline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941040" y="1314257"/>
            <a:ext cx="6165110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COURSE</a:t>
            </a:r>
            <a:r>
              <a:rPr lang="en-CA" sz="3600" b="1" i="1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OVERVIEW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987697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Placeholder 2"/>
          <p:cNvSpPr txBox="1">
            <a:spLocks/>
          </p:cNvSpPr>
          <p:nvPr/>
        </p:nvSpPr>
        <p:spPr>
          <a:xfrm>
            <a:off x="4896904" y="1572591"/>
            <a:ext cx="5435816" cy="5457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l"/>
            <a:endParaRPr lang="en-US" sz="4000" b="1" i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703385" y="1937751"/>
            <a:ext cx="10717823" cy="4920249"/>
          </a:xfrm>
          <a:prstGeom prst="rect">
            <a:avLst/>
          </a:prstGeom>
        </p:spPr>
        <p:txBody>
          <a:bodyPr anchor="ctr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 sz="3200" b="0" i="1" baseline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941040" y="1314257"/>
            <a:ext cx="6165110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LESSON</a:t>
            </a:r>
            <a:r>
              <a:rPr lang="en-CA" sz="3600" b="1" i="1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OVERVIEW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266888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Placeholder 2"/>
          <p:cNvSpPr txBox="1">
            <a:spLocks/>
          </p:cNvSpPr>
          <p:nvPr/>
        </p:nvSpPr>
        <p:spPr>
          <a:xfrm>
            <a:off x="4896904" y="1572591"/>
            <a:ext cx="5435816" cy="5457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l"/>
            <a:endParaRPr lang="en-US" sz="4000" b="1" i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703385" y="1937751"/>
            <a:ext cx="10717823" cy="4920249"/>
          </a:xfrm>
          <a:prstGeom prst="rect">
            <a:avLst/>
          </a:prstGeom>
        </p:spPr>
        <p:txBody>
          <a:bodyPr anchor="ctr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 sz="3200" b="0" i="1" baseline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941040" y="1314257"/>
            <a:ext cx="6165110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LEARNING OUTCOMES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264592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Placeholder 2"/>
          <p:cNvSpPr txBox="1">
            <a:spLocks/>
          </p:cNvSpPr>
          <p:nvPr/>
        </p:nvSpPr>
        <p:spPr>
          <a:xfrm>
            <a:off x="4896904" y="1572591"/>
            <a:ext cx="5435816" cy="5457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l"/>
            <a:endParaRPr lang="en-US" sz="4000" b="1" i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4529" y="1376266"/>
            <a:ext cx="7295096" cy="5770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TOPIC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34173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Placeholder 2"/>
          <p:cNvSpPr txBox="1">
            <a:spLocks/>
          </p:cNvSpPr>
          <p:nvPr/>
        </p:nvSpPr>
        <p:spPr>
          <a:xfrm>
            <a:off x="4896904" y="1572591"/>
            <a:ext cx="5435816" cy="5457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l"/>
            <a:endParaRPr lang="en-US" sz="4000" b="1" i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31119" y="4607092"/>
            <a:ext cx="466578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i="1" dirty="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Questions?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4529" y="1376266"/>
            <a:ext cx="7295096" cy="5770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TOPIC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25632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Schedul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49124266"/>
              </p:ext>
            </p:extLst>
          </p:nvPr>
        </p:nvGraphicFramePr>
        <p:xfrm>
          <a:off x="1802422" y="2539818"/>
          <a:ext cx="8530297" cy="3200400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562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7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cap="none" spc="0" dirty="0" smtClean="0">
                          <a:ln w="0"/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cap="none" spc="0" dirty="0" smtClean="0">
                        <a:ln w="0"/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2373923" y="2539818"/>
            <a:ext cx="7958795" cy="44956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73923" y="3004045"/>
            <a:ext cx="7958794" cy="431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373880" y="3483583"/>
            <a:ext cx="7958839" cy="41569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373923" y="3929244"/>
            <a:ext cx="7958776" cy="4003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4</a:t>
            </a:r>
            <a:endParaRPr lang="en-US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373880" y="4394771"/>
            <a:ext cx="7958839" cy="4138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5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2373880" y="4843038"/>
            <a:ext cx="7958795" cy="431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6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373904" y="5289349"/>
            <a:ext cx="7958795" cy="44956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7</a:t>
            </a:r>
            <a:endParaRPr lang="en-US" dirty="0"/>
          </a:p>
        </p:txBody>
      </p:sp>
      <p:sp>
        <p:nvSpPr>
          <p:cNvPr id="21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941040" y="1314257"/>
            <a:ext cx="428354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LESSON SCHEDULE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50534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91166" y="4912015"/>
            <a:ext cx="11620238" cy="5770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4529" y="1376266"/>
            <a:ext cx="7295096" cy="5770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TOPIC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422581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assig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 userDrawn="1"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Placeholder 2"/>
          <p:cNvSpPr txBox="1">
            <a:spLocks/>
          </p:cNvSpPr>
          <p:nvPr/>
        </p:nvSpPr>
        <p:spPr>
          <a:xfrm>
            <a:off x="4896904" y="1572591"/>
            <a:ext cx="5435816" cy="5457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l"/>
            <a:endParaRPr lang="en-US" sz="4000" b="1" i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47155" y="1343699"/>
            <a:ext cx="517161" cy="5940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2830" y="6025191"/>
            <a:ext cx="9731189" cy="5770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Assignment name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9998438" y="6195242"/>
            <a:ext cx="143615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2000" b="1" i="1" dirty="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DUE WEEK:</a:t>
            </a:r>
            <a:endParaRPr lang="en-CA" sz="2000" b="1" i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262200" y="6129236"/>
            <a:ext cx="427219" cy="5770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i="1">
                <a:solidFill>
                  <a:srgbClr val="F3223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941040" y="1314257"/>
            <a:ext cx="428354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ASSIGNMENT #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440491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p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 userDrawn="1"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Placeholder 2"/>
          <p:cNvSpPr txBox="1">
            <a:spLocks/>
          </p:cNvSpPr>
          <p:nvPr/>
        </p:nvSpPr>
        <p:spPr>
          <a:xfrm>
            <a:off x="4896904" y="1572591"/>
            <a:ext cx="5435816" cy="5457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l"/>
            <a:endParaRPr lang="en-US" sz="4000" b="1" i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941040" y="1314257"/>
            <a:ext cx="428354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POP QUIZ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356191" y="2181313"/>
            <a:ext cx="11313042" cy="4254432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 sz="2400" b="0" i="1" baseline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1800"/>
            </a:lvl2pPr>
          </a:lstStyle>
          <a:p>
            <a:pPr lvl="0"/>
            <a:r>
              <a:rPr lang="en-US" dirty="0"/>
              <a:t>Click to add </a:t>
            </a:r>
            <a:r>
              <a:rPr lang="en-US" dirty="0" smtClean="0"/>
              <a:t>text</a:t>
            </a:r>
          </a:p>
          <a:p>
            <a:pPr lvl="1"/>
            <a:r>
              <a:rPr lang="en-US" dirty="0" smtClean="0"/>
              <a:t>D	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8717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 userDrawn="1"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Placeholder 2"/>
          <p:cNvSpPr txBox="1">
            <a:spLocks/>
          </p:cNvSpPr>
          <p:nvPr/>
        </p:nvSpPr>
        <p:spPr>
          <a:xfrm>
            <a:off x="4896904" y="1572591"/>
            <a:ext cx="5435816" cy="5457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l"/>
            <a:endParaRPr lang="en-US" sz="4000" b="1" i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941040" y="1314257"/>
            <a:ext cx="428354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LESSON RECAP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356191" y="2181313"/>
            <a:ext cx="11313042" cy="4254432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 sz="2400" b="0" i="1" baseline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1800"/>
            </a:lvl2pPr>
          </a:lstStyle>
          <a:p>
            <a:pPr lvl="0"/>
            <a:r>
              <a:rPr lang="en-US" dirty="0"/>
              <a:t>Click to add </a:t>
            </a:r>
            <a:r>
              <a:rPr lang="en-US" dirty="0" smtClean="0"/>
              <a:t>text</a:t>
            </a:r>
          </a:p>
          <a:p>
            <a:pPr lvl="1"/>
            <a:r>
              <a:rPr lang="en-US" dirty="0" smtClean="0"/>
              <a:t>D	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272273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 userDrawn="1"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Placeholder 2"/>
          <p:cNvSpPr txBox="1">
            <a:spLocks/>
          </p:cNvSpPr>
          <p:nvPr/>
        </p:nvSpPr>
        <p:spPr>
          <a:xfrm>
            <a:off x="4896904" y="1572591"/>
            <a:ext cx="5435816" cy="5457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l"/>
            <a:endParaRPr lang="en-US" sz="4000" b="1" i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941040" y="1314257"/>
            <a:ext cx="428354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COURSE RECAP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356191" y="2181313"/>
            <a:ext cx="11313042" cy="4254432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 sz="2400" b="0" i="1" baseline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1800"/>
            </a:lvl2pPr>
          </a:lstStyle>
          <a:p>
            <a:pPr lvl="0"/>
            <a:r>
              <a:rPr lang="en-US" dirty="0"/>
              <a:t>Click to add </a:t>
            </a:r>
            <a:r>
              <a:rPr lang="en-US" dirty="0" smtClean="0"/>
              <a:t>text</a:t>
            </a:r>
          </a:p>
          <a:p>
            <a:pPr lvl="1"/>
            <a:r>
              <a:rPr lang="en-US" dirty="0" smtClean="0"/>
              <a:t>D	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7728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cou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 userDrawn="1"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Placeholder 2"/>
          <p:cNvSpPr txBox="1">
            <a:spLocks/>
          </p:cNvSpPr>
          <p:nvPr/>
        </p:nvSpPr>
        <p:spPr>
          <a:xfrm>
            <a:off x="4896904" y="1572591"/>
            <a:ext cx="5435816" cy="5457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l"/>
            <a:endParaRPr lang="en-US" sz="4000" b="1" i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941040" y="1314257"/>
            <a:ext cx="428354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NEXT COURSE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356191" y="2181313"/>
            <a:ext cx="11313042" cy="4254432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 sz="2400" b="0" i="1" baseline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1800"/>
            </a:lvl2pPr>
          </a:lstStyle>
          <a:p>
            <a:pPr lvl="0"/>
            <a:r>
              <a:rPr lang="en-US" dirty="0"/>
              <a:t>Click to add </a:t>
            </a:r>
            <a:r>
              <a:rPr lang="en-US" dirty="0" smtClean="0"/>
              <a:t>text</a:t>
            </a:r>
          </a:p>
          <a:p>
            <a:pPr lvl="1"/>
            <a:r>
              <a:rPr lang="en-US" dirty="0" smtClean="0"/>
              <a:t>D	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65162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 slid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6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356191" y="2181313"/>
            <a:ext cx="11313042" cy="4254432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 sz="2400" b="0" i="1" baseline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1800"/>
            </a:lvl2pPr>
          </a:lstStyle>
          <a:p>
            <a:pPr lvl="0"/>
            <a:r>
              <a:rPr lang="en-US" dirty="0"/>
              <a:t>Click to add </a:t>
            </a:r>
            <a:r>
              <a:rPr lang="en-US" dirty="0" smtClean="0"/>
              <a:t>text</a:t>
            </a:r>
          </a:p>
          <a:p>
            <a:pPr lvl="1"/>
            <a:r>
              <a:rPr lang="en-US" dirty="0" smtClean="0"/>
              <a:t>D	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4529" y="1376266"/>
            <a:ext cx="7295096" cy="5770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TOPIC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762128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to the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6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1440179" y="1937752"/>
            <a:ext cx="9387841" cy="4920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400" b="0" i="1" baseline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457200" indent="0">
              <a:buFont typeface="Wingdings" panose="05000000000000000000" pitchFamily="2" charset="2"/>
              <a:buNone/>
              <a:defRPr sz="1800"/>
            </a:lvl2pPr>
          </a:lstStyle>
          <a:p>
            <a:pPr lvl="0"/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4529" y="1376266"/>
            <a:ext cx="7295096" cy="5770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TOPIC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770357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/>
          <p:cNvSpPr/>
          <p:nvPr userDrawn="1"/>
        </p:nvSpPr>
        <p:spPr>
          <a:xfrm rot="16200000">
            <a:off x="7951697" y="4018554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9412815" y="2692288"/>
            <a:ext cx="4981282" cy="5770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TOPIC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Parallelogram 11"/>
          <p:cNvSpPr/>
          <p:nvPr userDrawn="1"/>
        </p:nvSpPr>
        <p:spPr>
          <a:xfrm rot="16200000">
            <a:off x="10687232" y="6048358"/>
            <a:ext cx="2131913" cy="888229"/>
          </a:xfrm>
          <a:prstGeom prst="parallelogram">
            <a:avLst>
              <a:gd name="adj" fmla="val 20522"/>
            </a:avLst>
          </a:prstGeom>
          <a:solidFill>
            <a:srgbClr val="F32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 rot="16200000">
            <a:off x="10929251" y="5575157"/>
            <a:ext cx="1705107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48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VFS</a:t>
            </a:r>
            <a:endParaRPr lang="en-CA" sz="48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91640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E9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/>
          <p:cNvSpPr/>
          <p:nvPr userDrawn="1"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1440179" y="1937752"/>
            <a:ext cx="9387841" cy="4920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400" b="0" i="1" baseline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457200" indent="0">
              <a:buFont typeface="Wingdings" panose="05000000000000000000" pitchFamily="2" charset="2"/>
              <a:buNone/>
              <a:defRPr sz="1800"/>
            </a:lvl2pPr>
          </a:lstStyle>
          <a:p>
            <a:pPr lvl="0"/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18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941040" y="1314257"/>
            <a:ext cx="428354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QUOTE OF THE DAY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9053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Schedul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902906913"/>
              </p:ext>
            </p:extLst>
          </p:nvPr>
        </p:nvGraphicFramePr>
        <p:xfrm>
          <a:off x="1802422" y="2539818"/>
          <a:ext cx="8530297" cy="3200400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562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7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cap="none" spc="0" dirty="0" smtClean="0">
                          <a:ln w="0"/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cap="none" spc="0" dirty="0" smtClean="0">
                        <a:ln w="0"/>
                        <a:solidFill>
                          <a:srgbClr val="E9EAEA"/>
                        </a:soli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rgbClr val="E9EAE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en-US" sz="1600" b="1" i="0" dirty="0">
                        <a:solidFill>
                          <a:srgbClr val="E9EAE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E9EAEA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2373923" y="2539818"/>
            <a:ext cx="7958795" cy="44956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73923" y="3004045"/>
            <a:ext cx="7958794" cy="431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rgbClr val="E9EAEA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373880" y="3470143"/>
            <a:ext cx="7958839" cy="42913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373923" y="3929244"/>
            <a:ext cx="7958776" cy="4003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4</a:t>
            </a:r>
            <a:endParaRPr lang="en-US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373880" y="4394771"/>
            <a:ext cx="7958839" cy="4138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5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2373880" y="4844563"/>
            <a:ext cx="7958795" cy="42947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6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373904" y="5289349"/>
            <a:ext cx="7958795" cy="44956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7</a:t>
            </a:r>
            <a:endParaRPr lang="en-US" dirty="0"/>
          </a:p>
        </p:txBody>
      </p:sp>
      <p:sp>
        <p:nvSpPr>
          <p:cNvPr id="21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941040" y="1314257"/>
            <a:ext cx="428354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LESSON SCHEDULE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014502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to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4529" y="1376266"/>
            <a:ext cx="7295096" cy="5770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TOPIC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Picture 2" descr="https://cdn2.unrealengine.com/UnrealTournament/RootImages/Character_Samael01a-937x900-1131282575-937x900-1585229315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794"/>
            <a:ext cx="7016262" cy="673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teamuserimages-a.akamaihd.net/ugc/715291130375202075/6D8960848594EF5CAF4C9E529079C30CF67A8EFA/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93" y="2853658"/>
            <a:ext cx="3416133" cy="377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clipartix.com/wp-content/uploads/2016/06/Graduation-hat-flying-graduation-caps-clip-art-graduation-cap-line-7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68868">
            <a:off x="8337100" y="2114253"/>
            <a:ext cx="3785319" cy="328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11112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6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356191" y="2181313"/>
            <a:ext cx="11313042" cy="4254432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 sz="2400" b="0" i="1" baseline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1800"/>
            </a:lvl2pPr>
          </a:lstStyle>
          <a:p>
            <a:pPr lvl="0"/>
            <a:r>
              <a:rPr lang="en-US" dirty="0"/>
              <a:t>Click to add </a:t>
            </a:r>
            <a:r>
              <a:rPr lang="en-US" dirty="0" smtClean="0"/>
              <a:t>text</a:t>
            </a:r>
          </a:p>
          <a:p>
            <a:pPr lvl="1"/>
            <a:r>
              <a:rPr lang="en-US" dirty="0" smtClean="0"/>
              <a:t>D	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4529" y="1376266"/>
            <a:ext cx="7295096" cy="5770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TOPIC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56191" y="1537641"/>
            <a:ext cx="90110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2000" b="1" i="1" dirty="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TIME:</a:t>
            </a:r>
            <a:endParaRPr lang="en-CA" sz="2000" b="1" i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067503" y="1452585"/>
            <a:ext cx="856547" cy="5770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i="1">
                <a:solidFill>
                  <a:srgbClr val="F3223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 smtClean="0"/>
              <a:t>10’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08972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 slide +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Placeholder 2"/>
          <p:cNvSpPr txBox="1">
            <a:spLocks/>
          </p:cNvSpPr>
          <p:nvPr/>
        </p:nvSpPr>
        <p:spPr>
          <a:xfrm>
            <a:off x="4896904" y="1572591"/>
            <a:ext cx="5435816" cy="5457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l"/>
            <a:endParaRPr lang="en-US" sz="4000" b="1" i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4805464" y="2181312"/>
            <a:ext cx="6797358" cy="4103003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 sz="3200" b="0" i="1" baseline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977640" cy="6858000"/>
          </a:xfrm>
          <a:prstGeom prst="rect">
            <a:avLst/>
          </a:prstGeom>
        </p:spPr>
        <p:txBody>
          <a:bodyPr/>
          <a:lstStyle>
            <a:lvl1pPr>
              <a:defRPr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4529" y="1376266"/>
            <a:ext cx="7295096" cy="5770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TOPIC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846024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Placeholder 2"/>
          <p:cNvSpPr txBox="1">
            <a:spLocks/>
          </p:cNvSpPr>
          <p:nvPr/>
        </p:nvSpPr>
        <p:spPr>
          <a:xfrm>
            <a:off x="4896904" y="1572591"/>
            <a:ext cx="5435816" cy="5457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l"/>
            <a:endParaRPr lang="en-US" sz="4000" b="1" i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6047" y="2191148"/>
            <a:ext cx="4154652" cy="42096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3200" i="1" baseline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/>
            <a:r>
              <a:rPr lang="en-US" b="1" dirty="0"/>
              <a:t>Point 1</a:t>
            </a:r>
          </a:p>
          <a:p>
            <a:pPr algn="r"/>
            <a:r>
              <a:rPr lang="en-US" b="1" dirty="0"/>
              <a:t>Point 2</a:t>
            </a:r>
          </a:p>
          <a:p>
            <a:pPr algn="r"/>
            <a:endParaRPr lang="en-US" b="1" dirty="0"/>
          </a:p>
          <a:p>
            <a:pPr algn="r"/>
            <a:r>
              <a:rPr lang="en-US" b="1" dirty="0"/>
              <a:t>Point 3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48200" y="2190750"/>
            <a:ext cx="6767239" cy="42100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200" i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This is a point</a:t>
            </a:r>
          </a:p>
          <a:p>
            <a:r>
              <a:rPr lang="en-US" dirty="0"/>
              <a:t>This is also a point with an extra line</a:t>
            </a:r>
          </a:p>
          <a:p>
            <a:r>
              <a:rPr lang="en-US" dirty="0"/>
              <a:t>This</a:t>
            </a:r>
            <a:r>
              <a:rPr lang="en-US" baseline="0" dirty="0"/>
              <a:t> is the extra line</a:t>
            </a:r>
            <a:endParaRPr lang="en-US" dirty="0"/>
          </a:p>
          <a:p>
            <a:r>
              <a:rPr lang="en-US" dirty="0"/>
              <a:t>This is the third point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4529" y="1376266"/>
            <a:ext cx="7295096" cy="5770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TOPIC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775241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Placeholder 2"/>
          <p:cNvSpPr txBox="1">
            <a:spLocks/>
          </p:cNvSpPr>
          <p:nvPr/>
        </p:nvSpPr>
        <p:spPr>
          <a:xfrm>
            <a:off x="4896904" y="1572591"/>
            <a:ext cx="5435816" cy="5457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l"/>
            <a:endParaRPr lang="en-US" sz="4000" b="1" i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8528" y="878169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772549" y="882696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236087" y="882696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08528" y="2329619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772549" y="2334146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230263" y="2334146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699625" y="2329619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163646" y="2334146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627184" y="2334146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9090722" y="2329619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0554260" y="2329619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08528" y="3776542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772549" y="3781069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236087" y="3781069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99625" y="3776542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6163646" y="3781069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7627184" y="3781069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9090722" y="3776542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10554260" y="3776542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308528" y="5222910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1772549" y="5227437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3236087" y="5227437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699625" y="5222910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6163646" y="5227437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7627184" y="5227437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9090722" y="5222910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10554260" y="5222910"/>
            <a:ext cx="1244600" cy="1236662"/>
          </a:xfrm>
          <a:prstGeom prst="rect">
            <a:avLst/>
          </a:prstGeom>
        </p:spPr>
        <p:txBody>
          <a:bodyPr/>
          <a:lstStyle>
            <a:lvl1pPr>
              <a:defRPr sz="1400" i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5" name="Title Placeholder 2"/>
          <p:cNvSpPr txBox="1">
            <a:spLocks/>
          </p:cNvSpPr>
          <p:nvPr userDrawn="1"/>
        </p:nvSpPr>
        <p:spPr>
          <a:xfrm>
            <a:off x="4896904" y="1572591"/>
            <a:ext cx="5435816" cy="5457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l"/>
            <a:endParaRPr lang="en-US" sz="4000" b="1" i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4944529" y="1376266"/>
            <a:ext cx="7295096" cy="5770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TOPIC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399643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6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 nodePh="1">
                                  <p:stCondLst>
                                    <p:cond delay="70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 nodePh="1">
                                  <p:stCondLst>
                                    <p:cond delay="90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 nodePh="1">
                                  <p:stCondLst>
                                    <p:cond delay="12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 nodePh="1">
                                  <p:stCondLst>
                                    <p:cond delay="130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14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16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 nodePh="1">
                                  <p:stCondLst>
                                    <p:cond delay="170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 nodePh="1">
                                  <p:stCondLst>
                                    <p:cond delay="180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 nodePh="1">
                                  <p:stCondLst>
                                    <p:cond delay="210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 nodePh="1">
                                  <p:stCondLst>
                                    <p:cond delay="220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 nodePh="1">
                                  <p:stCondLst>
                                    <p:cond delay="230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 nodePh="1">
                                  <p:stCondLst>
                                    <p:cond delay="240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 nodePh="1">
                                  <p:stCondLst>
                                    <p:cond delay="260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6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Schedul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958153266"/>
              </p:ext>
            </p:extLst>
          </p:nvPr>
        </p:nvGraphicFramePr>
        <p:xfrm>
          <a:off x="1802422" y="2539818"/>
          <a:ext cx="8530297" cy="3200400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562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7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cap="none" spc="0" dirty="0" smtClean="0">
                          <a:ln w="0"/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cap="none" spc="0" dirty="0" smtClean="0">
                        <a:ln w="0"/>
                        <a:solidFill>
                          <a:srgbClr val="E9EAEA"/>
                        </a:soli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1600" b="1" i="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2373923" y="2539818"/>
            <a:ext cx="7958795" cy="44956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73923" y="3004045"/>
            <a:ext cx="7958794" cy="431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373880" y="3485953"/>
            <a:ext cx="7958839" cy="4143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373923" y="3929244"/>
            <a:ext cx="7958776" cy="4003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4</a:t>
            </a:r>
            <a:endParaRPr lang="en-US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373880" y="4394771"/>
            <a:ext cx="7958839" cy="4138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5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2373880" y="4844563"/>
            <a:ext cx="7958795" cy="42947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6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373904" y="5289349"/>
            <a:ext cx="7958795" cy="44956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7</a:t>
            </a:r>
            <a:endParaRPr lang="en-US" dirty="0"/>
          </a:p>
        </p:txBody>
      </p:sp>
      <p:sp>
        <p:nvSpPr>
          <p:cNvPr id="21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941040" y="1314257"/>
            <a:ext cx="428354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LESSON SCHEDULE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936390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Schedul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39826235"/>
              </p:ext>
            </p:extLst>
          </p:nvPr>
        </p:nvGraphicFramePr>
        <p:xfrm>
          <a:off x="1802422" y="2539818"/>
          <a:ext cx="8530297" cy="3200400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562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7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cap="none" spc="0" dirty="0" smtClean="0">
                          <a:ln w="0"/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cap="none" spc="0" dirty="0" smtClean="0">
                        <a:ln w="0"/>
                        <a:solidFill>
                          <a:srgbClr val="E9EAEA"/>
                        </a:soli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</a:t>
                      </a:r>
                      <a:endParaRPr lang="en-US" sz="1600" b="1" i="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2373923" y="2539818"/>
            <a:ext cx="7958795" cy="44956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73923" y="3004045"/>
            <a:ext cx="7958794" cy="431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373836" y="3457361"/>
            <a:ext cx="7958839" cy="44956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373923" y="3947117"/>
            <a:ext cx="7958776" cy="4003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4</a:t>
            </a:r>
            <a:endParaRPr lang="en-US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373880" y="4414962"/>
            <a:ext cx="7958839" cy="39362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5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2373880" y="4860623"/>
            <a:ext cx="7958795" cy="41341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6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373904" y="5289349"/>
            <a:ext cx="7958795" cy="44956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7</a:t>
            </a:r>
            <a:endParaRPr lang="en-US" dirty="0"/>
          </a:p>
        </p:txBody>
      </p:sp>
      <p:sp>
        <p:nvSpPr>
          <p:cNvPr id="21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941040" y="1314257"/>
            <a:ext cx="428354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LESSON SCHEDULE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06494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Schedul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176290193"/>
              </p:ext>
            </p:extLst>
          </p:nvPr>
        </p:nvGraphicFramePr>
        <p:xfrm>
          <a:off x="1802422" y="2539818"/>
          <a:ext cx="8530297" cy="3200400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562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7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cap="none" spc="0" dirty="0" smtClean="0">
                          <a:ln w="0"/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cap="none" spc="0" dirty="0" smtClean="0">
                        <a:ln w="0"/>
                        <a:solidFill>
                          <a:srgbClr val="E9EAEA"/>
                        </a:soli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baseline="0" dirty="0" smtClean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US" sz="1600" b="1" i="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2373923" y="2539818"/>
            <a:ext cx="7958795" cy="44956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73923" y="3004045"/>
            <a:ext cx="7958794" cy="431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373836" y="3467294"/>
            <a:ext cx="7958839" cy="44956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373923" y="3954202"/>
            <a:ext cx="7958776" cy="4003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4</a:t>
            </a:r>
            <a:endParaRPr lang="en-US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373880" y="4394771"/>
            <a:ext cx="7958839" cy="4138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5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2373880" y="4860623"/>
            <a:ext cx="7958795" cy="41341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6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373904" y="5289349"/>
            <a:ext cx="7958795" cy="44956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7</a:t>
            </a:r>
            <a:endParaRPr lang="en-US" dirty="0"/>
          </a:p>
        </p:txBody>
      </p:sp>
      <p:sp>
        <p:nvSpPr>
          <p:cNvPr id="21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941040" y="1314257"/>
            <a:ext cx="428354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LESSON SCHEDULE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797820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Schedule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945514883"/>
              </p:ext>
            </p:extLst>
          </p:nvPr>
        </p:nvGraphicFramePr>
        <p:xfrm>
          <a:off x="1802422" y="2539818"/>
          <a:ext cx="8530297" cy="3200400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562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7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cap="none" spc="0" dirty="0" smtClean="0">
                          <a:ln w="0"/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cap="none" spc="0" dirty="0" smtClean="0">
                        <a:ln w="0"/>
                        <a:solidFill>
                          <a:srgbClr val="E9EAEA"/>
                        </a:soli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</a:t>
                      </a:r>
                      <a:endParaRPr lang="en-US" sz="1600" b="1" i="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2373861" y="2558634"/>
            <a:ext cx="7958795" cy="44956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73923" y="3004045"/>
            <a:ext cx="7958794" cy="431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373880" y="3465341"/>
            <a:ext cx="7958839" cy="44956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373880" y="3939828"/>
            <a:ext cx="7958776" cy="4003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4</a:t>
            </a:r>
            <a:endParaRPr lang="en-US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373880" y="4394771"/>
            <a:ext cx="7958839" cy="4138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5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2373880" y="4855524"/>
            <a:ext cx="7958795" cy="41341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6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373904" y="5289349"/>
            <a:ext cx="7958795" cy="44956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7</a:t>
            </a:r>
            <a:endParaRPr lang="en-US" dirty="0"/>
          </a:p>
        </p:txBody>
      </p:sp>
      <p:sp>
        <p:nvSpPr>
          <p:cNvPr id="21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941040" y="1314257"/>
            <a:ext cx="428354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LESSON SCHEDULE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95023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 Schedule -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498083096"/>
              </p:ext>
            </p:extLst>
          </p:nvPr>
        </p:nvGraphicFramePr>
        <p:xfrm>
          <a:off x="1802422" y="2539818"/>
          <a:ext cx="8530297" cy="3200400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562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7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cap="none" spc="0" dirty="0" smtClean="0">
                          <a:ln w="0"/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cap="none" spc="0" dirty="0" smtClean="0">
                        <a:ln w="0"/>
                        <a:solidFill>
                          <a:srgbClr val="E9EAEA"/>
                        </a:soli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</a:t>
                      </a:r>
                      <a:endParaRPr lang="en-US" sz="1600" b="1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</a:t>
                      </a:r>
                      <a:endParaRPr lang="en-US" sz="1600" b="1" i="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2373923" y="2539818"/>
            <a:ext cx="7958795" cy="44956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73923" y="3004045"/>
            <a:ext cx="7958794" cy="431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373880" y="3473484"/>
            <a:ext cx="7958839" cy="44956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373943" y="3947645"/>
            <a:ext cx="7958776" cy="4003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4</a:t>
            </a:r>
            <a:endParaRPr lang="en-US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373880" y="4421782"/>
            <a:ext cx="7958839" cy="4138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5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2373880" y="4860623"/>
            <a:ext cx="7958795" cy="41341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6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373904" y="5289349"/>
            <a:ext cx="7958795" cy="44956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r>
              <a:rPr lang="en-US" dirty="0" smtClean="0"/>
              <a:t>Topic 7</a:t>
            </a:r>
            <a:endParaRPr lang="en-US" dirty="0"/>
          </a:p>
        </p:txBody>
      </p:sp>
      <p:sp>
        <p:nvSpPr>
          <p:cNvPr id="21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941040" y="1314257"/>
            <a:ext cx="428354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LESSON SCHEDULE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570587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 userDrawn="1"/>
        </p:nvSpPr>
        <p:spPr>
          <a:xfrm>
            <a:off x="4805464" y="1357803"/>
            <a:ext cx="7900659" cy="579948"/>
          </a:xfrm>
          <a:prstGeom prst="parallelogram">
            <a:avLst>
              <a:gd name="adj" fmla="val 20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Placeholder 2"/>
          <p:cNvSpPr txBox="1">
            <a:spLocks/>
          </p:cNvSpPr>
          <p:nvPr/>
        </p:nvSpPr>
        <p:spPr>
          <a:xfrm>
            <a:off x="4896904" y="1572591"/>
            <a:ext cx="5435816" cy="5457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l"/>
            <a:endParaRPr lang="en-US" sz="4000" b="1" i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2449486" y="247589"/>
            <a:ext cx="7484533" cy="866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941040" y="1314257"/>
            <a:ext cx="428354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sz="36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GRADING</a:t>
            </a:r>
            <a:endParaRPr lang="en-CA" sz="36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356191" y="2181313"/>
            <a:ext cx="5630394" cy="4254432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 sz="2400" b="0" i="1" baseline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1800"/>
            </a:lvl2pPr>
          </a:lstStyle>
          <a:p>
            <a:pPr lvl="0"/>
            <a:r>
              <a:rPr lang="en-US" dirty="0"/>
              <a:t>Click to add </a:t>
            </a:r>
            <a:r>
              <a:rPr lang="en-US" dirty="0" smtClean="0"/>
              <a:t>text</a:t>
            </a:r>
          </a:p>
          <a:p>
            <a:pPr lvl="1"/>
            <a:r>
              <a:rPr lang="en-US" dirty="0" smtClean="0"/>
              <a:t>D	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graphicFrame>
        <p:nvGraphicFramePr>
          <p:cNvPr id="7" name="Content Placeholder 32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836890225"/>
              </p:ext>
            </p:extLst>
          </p:nvPr>
        </p:nvGraphicFramePr>
        <p:xfrm>
          <a:off x="5986585" y="2204150"/>
          <a:ext cx="4817386" cy="4556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814581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10254059" y="171249"/>
            <a:ext cx="2361273" cy="1019332"/>
          </a:xfrm>
          <a:prstGeom prst="parallelogram">
            <a:avLst>
              <a:gd name="adj" fmla="val 2052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Placeholder 2"/>
          <p:cNvSpPr txBox="1">
            <a:spLocks/>
          </p:cNvSpPr>
          <p:nvPr/>
        </p:nvSpPr>
        <p:spPr>
          <a:xfrm>
            <a:off x="10351116" y="323928"/>
            <a:ext cx="1840884" cy="778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ctr"/>
            <a:r>
              <a:rPr lang="en-US" sz="6000" b="1" i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VFS</a:t>
            </a:r>
          </a:p>
        </p:txBody>
      </p:sp>
      <p:sp>
        <p:nvSpPr>
          <p:cNvPr id="4" name="Parallelogram 3"/>
          <p:cNvSpPr/>
          <p:nvPr userDrawn="1"/>
        </p:nvSpPr>
        <p:spPr>
          <a:xfrm>
            <a:off x="10254059" y="171249"/>
            <a:ext cx="2361273" cy="1019332"/>
          </a:xfrm>
          <a:prstGeom prst="parallelogram">
            <a:avLst>
              <a:gd name="adj" fmla="val 2052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Placeholder 2"/>
          <p:cNvSpPr txBox="1">
            <a:spLocks/>
          </p:cNvSpPr>
          <p:nvPr userDrawn="1"/>
        </p:nvSpPr>
        <p:spPr>
          <a:xfrm>
            <a:off x="10351116" y="323928"/>
            <a:ext cx="1840884" cy="7786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1" kern="1200">
                <a:solidFill>
                  <a:schemeClr val="tx1"/>
                </a:solidFill>
                <a:latin typeface="Roboto Condensed" charset="0"/>
                <a:ea typeface="Roboto Condensed" charset="0"/>
                <a:cs typeface="Roboto Condensed" charset="0"/>
              </a:defRPr>
            </a:lvl1pPr>
          </a:lstStyle>
          <a:p>
            <a:pPr algn="ctr"/>
            <a:r>
              <a:rPr lang="en-US" sz="6000" b="1" i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VFS</a:t>
            </a:r>
          </a:p>
        </p:txBody>
      </p:sp>
    </p:spTree>
    <p:extLst>
      <p:ext uri="{BB962C8B-B14F-4D97-AF65-F5344CB8AC3E}">
        <p14:creationId xmlns:p14="http://schemas.microsoft.com/office/powerpoint/2010/main" val="246399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98" r:id="rId9"/>
    <p:sldLayoutId id="2147483683" r:id="rId10"/>
    <p:sldLayoutId id="2147483688" r:id="rId11"/>
    <p:sldLayoutId id="2147483689" r:id="rId12"/>
    <p:sldLayoutId id="2147483690" r:id="rId13"/>
    <p:sldLayoutId id="2147483691" r:id="rId14"/>
    <p:sldLayoutId id="2147483699" r:id="rId15"/>
    <p:sldLayoutId id="2147483700" r:id="rId16"/>
    <p:sldLayoutId id="2147483680" r:id="rId17"/>
    <p:sldLayoutId id="2147483662" r:id="rId18"/>
    <p:sldLayoutId id="2147483681" r:id="rId19"/>
    <p:sldLayoutId id="2147483682" r:id="rId20"/>
    <p:sldLayoutId id="2147483684" r:id="rId21"/>
    <p:sldLayoutId id="2147483686" r:id="rId22"/>
    <p:sldLayoutId id="2147483695" r:id="rId23"/>
    <p:sldLayoutId id="2147483696" r:id="rId24"/>
    <p:sldLayoutId id="2147483697" r:id="rId25"/>
    <p:sldLayoutId id="2147483676" r:id="rId26"/>
    <p:sldLayoutId id="2147483694" r:id="rId27"/>
    <p:sldLayoutId id="2147483701" r:id="rId28"/>
    <p:sldLayoutId id="2147483693" r:id="rId29"/>
    <p:sldLayoutId id="2147483692" r:id="rId30"/>
    <p:sldLayoutId id="2147483685" r:id="rId31"/>
    <p:sldLayoutId id="2147483677" r:id="rId32"/>
    <p:sldLayoutId id="2147483679" r:id="rId33"/>
    <p:sldLayoutId id="2147483668" r:id="rId3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600" b="0" i="1" kern="1200">
          <a:solidFill>
            <a:schemeClr val="tx1"/>
          </a:solidFill>
          <a:latin typeface="Roboto Condensed" charset="0"/>
          <a:ea typeface="Roboto Condensed" charset="0"/>
          <a:cs typeface="Roboto Condense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n7endO4lPY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Mission Design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Lesson 7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 smtClean="0"/>
              <a:t>JOEL PONZIO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348062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56190" y="2169462"/>
            <a:ext cx="5947895" cy="4496404"/>
          </a:xfrm>
        </p:spPr>
        <p:txBody>
          <a:bodyPr anchor="ctr"/>
          <a:lstStyle/>
          <a:p>
            <a:r>
              <a:rPr lang="en-US" dirty="0"/>
              <a:t>During a </a:t>
            </a:r>
            <a:r>
              <a:rPr lang="en-US" dirty="0" err="1"/>
              <a:t>playthrough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Play as how you’d usually play</a:t>
            </a:r>
          </a:p>
          <a:p>
            <a:pPr lvl="1"/>
            <a:endParaRPr lang="en-US" dirty="0"/>
          </a:p>
          <a:p>
            <a:r>
              <a:rPr lang="en-US" dirty="0"/>
              <a:t>After the </a:t>
            </a:r>
            <a:r>
              <a:rPr lang="en-US" dirty="0" err="1"/>
              <a:t>playthrough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Be honest</a:t>
            </a:r>
          </a:p>
          <a:p>
            <a:pPr lvl="1"/>
            <a:r>
              <a:rPr lang="en-US" dirty="0" smtClean="0"/>
              <a:t>Be </a:t>
            </a:r>
            <a:r>
              <a:rPr lang="en-US" dirty="0"/>
              <a:t>critical</a:t>
            </a:r>
          </a:p>
          <a:p>
            <a:pPr lvl="1"/>
            <a:r>
              <a:rPr lang="en-US" dirty="0"/>
              <a:t>Be constructive</a:t>
            </a:r>
          </a:p>
          <a:p>
            <a:pPr lvl="1"/>
            <a:r>
              <a:rPr lang="en-US" dirty="0"/>
              <a:t>Master the compliment sandwich if you find being critical is </a:t>
            </a:r>
            <a:r>
              <a:rPr lang="en-US" dirty="0" smtClean="0"/>
              <a:t>hard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Giving Peer Review</a:t>
            </a:r>
            <a:endParaRPr lang="en-CA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783975" y="1953357"/>
            <a:ext cx="5947895" cy="4928613"/>
          </a:xfrm>
          <a:prstGeom prst="rect">
            <a:avLst/>
          </a:prstGeom>
        </p:spPr>
        <p:txBody>
          <a:bodyPr anchor="ctr"/>
          <a:lstStyle>
            <a:lvl1pPr marL="571500" indent="-5715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1" kern="1200" baseline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r>
              <a:rPr lang="en-US" sz="3200" i="1" dirty="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“The combat encounter had great pacing, but the layout was too flat and boring. I had a great time during the chase beat.”</a:t>
            </a:r>
            <a:endParaRPr lang="en-US" sz="3200" i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908162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56191" y="2215382"/>
            <a:ext cx="4453933" cy="4372000"/>
          </a:xfrm>
        </p:spPr>
        <p:txBody>
          <a:bodyPr/>
          <a:lstStyle/>
          <a:p>
            <a:r>
              <a:rPr lang="en-CA" dirty="0" smtClean="0"/>
              <a:t>Grab a pen and a notebook</a:t>
            </a:r>
          </a:p>
          <a:p>
            <a:endParaRPr lang="en-CA" dirty="0" smtClean="0"/>
          </a:p>
          <a:p>
            <a:r>
              <a:rPr lang="en-CA" dirty="0" smtClean="0"/>
              <a:t>Write down at least 5 questions that you want to ask to </a:t>
            </a:r>
            <a:r>
              <a:rPr lang="en-CA" dirty="0" err="1" smtClean="0"/>
              <a:t>playtesters</a:t>
            </a:r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Try to find out what you could polish even more</a:t>
            </a:r>
          </a:p>
          <a:p>
            <a:endParaRPr lang="en-CA" dirty="0" smtClean="0"/>
          </a:p>
          <a:p>
            <a:r>
              <a:rPr lang="en-CA" dirty="0" smtClean="0"/>
              <a:t>Don’t be afraid of asking!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 smtClean="0"/>
              <a:t>Playtest Form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 smtClean="0"/>
              <a:t>5’</a:t>
            </a:r>
            <a:endParaRPr lang="en-CA" dirty="0"/>
          </a:p>
        </p:txBody>
      </p:sp>
      <p:pic>
        <p:nvPicPr>
          <p:cNvPr id="3078" name="Picture 6" descr="Image result for Playtest 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2183449"/>
            <a:ext cx="6235657" cy="440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511238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56192" y="2215382"/>
            <a:ext cx="3387384" cy="4372000"/>
          </a:xfrm>
        </p:spPr>
        <p:txBody>
          <a:bodyPr anchor="ctr"/>
          <a:lstStyle/>
          <a:p>
            <a:r>
              <a:rPr lang="en-CA" dirty="0" smtClean="0"/>
              <a:t>Wait for us to pair you up with a peer</a:t>
            </a:r>
          </a:p>
          <a:p>
            <a:r>
              <a:rPr lang="en-CA" dirty="0" smtClean="0"/>
              <a:t>Let him play your level</a:t>
            </a:r>
          </a:p>
          <a:p>
            <a:r>
              <a:rPr lang="en-CA" dirty="0" smtClean="0"/>
              <a:t>Take notes</a:t>
            </a:r>
          </a:p>
          <a:p>
            <a:r>
              <a:rPr lang="en-CA" dirty="0" smtClean="0"/>
              <a:t>Shut up</a:t>
            </a:r>
          </a:p>
          <a:p>
            <a:r>
              <a:rPr lang="en-CA" dirty="0" smtClean="0"/>
              <a:t>Ask him questions and take notes</a:t>
            </a:r>
          </a:p>
          <a:p>
            <a:r>
              <a:rPr lang="en-CA" dirty="0" smtClean="0"/>
              <a:t>Switch roles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 smtClean="0"/>
              <a:t>Last(-</a:t>
            </a:r>
            <a:r>
              <a:rPr lang="en-CA" dirty="0" err="1" smtClean="0"/>
              <a:t>ish</a:t>
            </a:r>
            <a:r>
              <a:rPr lang="en-CA" dirty="0" smtClean="0"/>
              <a:t>?) playtest before Final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 smtClean="0"/>
              <a:t>40</a:t>
            </a:r>
            <a:r>
              <a:rPr lang="en-CA" dirty="0" smtClean="0"/>
              <a:t>’</a:t>
            </a:r>
            <a:endParaRPr lang="en-CA" dirty="0"/>
          </a:p>
        </p:txBody>
      </p:sp>
      <p:pic>
        <p:nvPicPr>
          <p:cNvPr id="2050" name="Picture 2" descr="Image result for quest for val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575" y="2215382"/>
            <a:ext cx="8217169" cy="43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689537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56190" y="2352674"/>
            <a:ext cx="4758735" cy="4229101"/>
          </a:xfrm>
        </p:spPr>
        <p:txBody>
          <a:bodyPr anchor="ctr"/>
          <a:lstStyle/>
          <a:p>
            <a:r>
              <a:rPr lang="en-CA" dirty="0"/>
              <a:t>User feedback is one of the most important steps in the iterative design </a:t>
            </a:r>
            <a:r>
              <a:rPr lang="en-CA" dirty="0" smtClean="0"/>
              <a:t>process</a:t>
            </a:r>
          </a:p>
          <a:p>
            <a:r>
              <a:rPr lang="en-CA" dirty="0" smtClean="0"/>
              <a:t>Too </a:t>
            </a:r>
            <a:r>
              <a:rPr lang="en-CA" dirty="0"/>
              <a:t>often designers shy away from it due to </a:t>
            </a:r>
            <a:r>
              <a:rPr lang="en-CA" dirty="0" smtClean="0"/>
              <a:t>insecurity</a:t>
            </a:r>
          </a:p>
          <a:p>
            <a:r>
              <a:rPr lang="en-CA" dirty="0" smtClean="0"/>
              <a:t>Don't </a:t>
            </a:r>
            <a:r>
              <a:rPr lang="en-CA" dirty="0"/>
              <a:t>be afraid--your game will only get better with quality </a:t>
            </a:r>
            <a:r>
              <a:rPr lang="en-CA" dirty="0" smtClean="0"/>
              <a:t>feedback</a:t>
            </a:r>
          </a:p>
          <a:p>
            <a:r>
              <a:rPr lang="en-CA" dirty="0" smtClean="0"/>
              <a:t>Learn </a:t>
            </a:r>
            <a:r>
              <a:rPr lang="en-CA" dirty="0"/>
              <a:t>how to </a:t>
            </a:r>
            <a:r>
              <a:rPr lang="en-CA" dirty="0" smtClean="0"/>
              <a:t>ask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Bonus: </a:t>
            </a:r>
            <a:r>
              <a:rPr lang="en-CA" dirty="0" smtClean="0"/>
              <a:t>How </a:t>
            </a:r>
            <a:r>
              <a:rPr lang="en-CA" dirty="0"/>
              <a:t>to Get Good Feedback </a:t>
            </a:r>
          </a:p>
        </p:txBody>
      </p:sp>
      <p:pic>
        <p:nvPicPr>
          <p:cNvPr id="6" name="Picture 4" descr="Image result for Playtest 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869" y="2352674"/>
            <a:ext cx="6241434" cy="351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5635869" y="5863481"/>
            <a:ext cx="6241434" cy="994519"/>
          </a:xfrm>
          <a:prstGeom prst="rect">
            <a:avLst/>
          </a:prstGeom>
        </p:spPr>
        <p:txBody>
          <a:bodyPr anchor="ctr"/>
          <a:lstStyle>
            <a:lvl1pPr marL="571500" indent="-5715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1" kern="1200" baseline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4000" dirty="0" smtClean="0">
                <a:hlinkClick r:id="rId3"/>
              </a:rPr>
              <a:t>Watch me!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40463802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Polish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 smtClean="0"/>
              <a:t>Tutorial: Pressure Plate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631917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Tutorial: Pressure Plate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7115" y="234182"/>
            <a:ext cx="8006110" cy="640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87115" y="234182"/>
            <a:ext cx="8006110" cy="447116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1287115" y="4705349"/>
            <a:ext cx="8006110" cy="193719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3006468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Polish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Tutorial: Pressure Plate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163" y="2215382"/>
            <a:ext cx="11571571" cy="449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93163" y="2215382"/>
            <a:ext cx="1815251" cy="229946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008414" y="2215382"/>
            <a:ext cx="6523265" cy="449001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8531679" y="2215382"/>
            <a:ext cx="3233055" cy="449001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193162" y="4514850"/>
            <a:ext cx="1815251" cy="219054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9892061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Polish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Tutorial: Pressure Plate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" r="5869" b="52881"/>
          <a:stretch/>
        </p:blipFill>
        <p:spPr bwMode="auto">
          <a:xfrm>
            <a:off x="238125" y="2215383"/>
            <a:ext cx="11668125" cy="347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8125" y="2215383"/>
            <a:ext cx="2981325" cy="270904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38124" y="4924425"/>
            <a:ext cx="2981325" cy="77017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3219449" y="2215382"/>
            <a:ext cx="2228348" cy="199466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5447796" y="2215382"/>
            <a:ext cx="3981953" cy="199466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9429749" y="2215382"/>
            <a:ext cx="2476501" cy="199466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3219450" y="4210050"/>
            <a:ext cx="2409825" cy="148454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5629275" y="4182150"/>
            <a:ext cx="6276975" cy="148454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7444200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Polish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Tutorial: Pressure Plate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" t="45846" r="-192" b="-283"/>
          <a:stretch/>
        </p:blipFill>
        <p:spPr bwMode="auto">
          <a:xfrm>
            <a:off x="212272" y="2482755"/>
            <a:ext cx="11748406" cy="379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2273" y="2482755"/>
            <a:ext cx="2560320" cy="218830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212273" y="4671060"/>
            <a:ext cx="2560320" cy="160788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772593" y="2482754"/>
            <a:ext cx="2486295" cy="167776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5258888" y="2482755"/>
            <a:ext cx="4913812" cy="167776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10172700" y="2482753"/>
            <a:ext cx="1764030" cy="167776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2772593" y="4160520"/>
            <a:ext cx="2486294" cy="9911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5258888" y="4160518"/>
            <a:ext cx="1860369" cy="9911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7119257" y="4160518"/>
            <a:ext cx="4841421" cy="9911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2772593" y="5151662"/>
            <a:ext cx="2486294" cy="112728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5258888" y="5151662"/>
            <a:ext cx="6677842" cy="112728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7304544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Polish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Tutorial: Pressure Plate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5"/>
          <a:stretch/>
        </p:blipFill>
        <p:spPr bwMode="auto">
          <a:xfrm>
            <a:off x="230676" y="2076450"/>
            <a:ext cx="11608899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0677" y="2076450"/>
            <a:ext cx="1426674" cy="302608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1657351" y="2076450"/>
            <a:ext cx="2162174" cy="302608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1657351" y="5102539"/>
            <a:ext cx="2162174" cy="155861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3819524" y="2076450"/>
            <a:ext cx="2486025" cy="45847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6305549" y="3524250"/>
            <a:ext cx="3048001" cy="31369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6305548" y="2076450"/>
            <a:ext cx="3048001" cy="1447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9353550" y="2076450"/>
            <a:ext cx="2486024" cy="45847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7542184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Mission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World Design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Progression Design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Puzzle Design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/>
              <a:t>Cinematic Design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CA" dirty="0"/>
              <a:t>Boss Design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</p:spTree>
    <p:extLst>
      <p:ext uri="{BB962C8B-B14F-4D97-AF65-F5344CB8AC3E}">
        <p14:creationId xmlns:p14="http://schemas.microsoft.com/office/powerpoint/2010/main" val="317990642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Polish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Tutorial: Pressure Plate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2544" y="2076450"/>
            <a:ext cx="9265163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58736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 smtClean="0"/>
              <a:t>Tutorial: </a:t>
            </a:r>
            <a:r>
              <a:rPr lang="en-CA" sz="3500" dirty="0" smtClean="0"/>
              <a:t>Create UI Interface Widget</a:t>
            </a:r>
            <a:endParaRPr lang="en-CA" sz="3500" dirty="0"/>
          </a:p>
        </p:txBody>
      </p:sp>
    </p:spTree>
    <p:extLst>
      <p:ext uri="{BB962C8B-B14F-4D97-AF65-F5344CB8AC3E}">
        <p14:creationId xmlns:p14="http://schemas.microsoft.com/office/powerpoint/2010/main" val="79417872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3200" dirty="0"/>
              <a:t>Create UI Interface Widget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6406" y="180974"/>
            <a:ext cx="7763914" cy="653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791607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3200" dirty="0"/>
              <a:t>Create UI Interface Widget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230" y="217764"/>
            <a:ext cx="9626470" cy="642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80827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3200" dirty="0"/>
              <a:t>Create UI Interface Widget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9285" y="217764"/>
            <a:ext cx="7780559" cy="642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66047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3200" dirty="0"/>
              <a:t>Create UI Interface Widget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3462" y="217764"/>
            <a:ext cx="3988705" cy="642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2167" y="217764"/>
            <a:ext cx="3967096" cy="642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93462" y="217763"/>
            <a:ext cx="3759588" cy="642116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5353050" y="217764"/>
            <a:ext cx="4217822" cy="68711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5353049" y="904875"/>
            <a:ext cx="4196213" cy="260984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5353050" y="3514724"/>
            <a:ext cx="4217822" cy="312420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4468300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3200" dirty="0"/>
              <a:t>Create UI Interface Widget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235" y="192142"/>
            <a:ext cx="10686304" cy="645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30451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3200" dirty="0"/>
              <a:t>Create UI Interface Widget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235" y="876271"/>
            <a:ext cx="10686304" cy="508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115299" y="876272"/>
            <a:ext cx="2916239" cy="508805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345235" y="876270"/>
            <a:ext cx="7770063" cy="508805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0447310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Create UI Interface Widget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7710" y="2184748"/>
            <a:ext cx="10011906" cy="435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296290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3200" dirty="0"/>
              <a:t>Create UI Interface Widget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4530" y="225519"/>
            <a:ext cx="9662970" cy="644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78972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Feedback Design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64776" y="1936376"/>
            <a:ext cx="4349489" cy="4921624"/>
          </a:xfrm>
        </p:spPr>
        <p:txBody>
          <a:bodyPr anchor="ctr"/>
          <a:lstStyle/>
          <a:p>
            <a:r>
              <a:rPr lang="en-US" sz="2800" dirty="0" smtClean="0"/>
              <a:t>How to give / get effective </a:t>
            </a:r>
            <a:r>
              <a:rPr lang="en-US" sz="2800" dirty="0" smtClean="0"/>
              <a:t>feedback</a:t>
            </a:r>
          </a:p>
          <a:p>
            <a:endParaRPr lang="en-US" sz="2800" dirty="0" smtClean="0"/>
          </a:p>
          <a:p>
            <a:r>
              <a:rPr lang="en-US" sz="2800" dirty="0" smtClean="0"/>
              <a:t>Create and connect a pressure plate to the Block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How </a:t>
            </a:r>
            <a:r>
              <a:rPr lang="en-US" sz="2800" dirty="0"/>
              <a:t>to </a:t>
            </a:r>
            <a:r>
              <a:rPr lang="en-US" sz="2800" dirty="0" smtClean="0"/>
              <a:t>create </a:t>
            </a:r>
            <a:r>
              <a:rPr lang="en-US" sz="2800" dirty="0"/>
              <a:t>UI Interface </a:t>
            </a:r>
            <a:r>
              <a:rPr lang="en-US" sz="2800" dirty="0" smtClean="0"/>
              <a:t>Widget</a:t>
            </a:r>
          </a:p>
          <a:p>
            <a:endParaRPr lang="en-US" sz="2800" dirty="0"/>
          </a:p>
          <a:p>
            <a:r>
              <a:rPr lang="en-US" sz="2800" dirty="0" smtClean="0"/>
              <a:t>How </a:t>
            </a:r>
            <a:r>
              <a:rPr lang="en-US" sz="2800" dirty="0"/>
              <a:t>to implement (fake) </a:t>
            </a:r>
            <a:r>
              <a:rPr lang="en-US" sz="2800" dirty="0" smtClean="0"/>
              <a:t>seamless camera movements</a:t>
            </a:r>
            <a:endParaRPr lang="en-CA" sz="2800" dirty="0"/>
          </a:p>
        </p:txBody>
      </p:sp>
      <p:pic>
        <p:nvPicPr>
          <p:cNvPr id="4098" name="Picture 2" descr="Image result for Playtest 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265" y="2200275"/>
            <a:ext cx="707136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509012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Create UI Interface Widget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6479" y="2123233"/>
            <a:ext cx="10409859" cy="45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798071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3200" dirty="0"/>
              <a:t>Create UI Interface Widget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1155" y="225519"/>
            <a:ext cx="8208770" cy="644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06838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3200" dirty="0"/>
              <a:t>Create UI Interface Widget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767" y="697932"/>
            <a:ext cx="11133093" cy="450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1768" y="697932"/>
            <a:ext cx="1311758" cy="254056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7756042" y="697931"/>
            <a:ext cx="3598817" cy="133565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7756043" y="2033588"/>
            <a:ext cx="3598816" cy="120491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1533526" y="697930"/>
            <a:ext cx="2314574" cy="254057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3848100" y="697932"/>
            <a:ext cx="1593369" cy="150234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3841966" y="2198119"/>
            <a:ext cx="1593369" cy="60223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5441469" y="697930"/>
            <a:ext cx="2339112" cy="254057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848100" y="2797117"/>
            <a:ext cx="1593369" cy="44138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221768" y="3238501"/>
            <a:ext cx="1311758" cy="196214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1545795" y="3238500"/>
            <a:ext cx="2314574" cy="196215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3841966" y="3236882"/>
            <a:ext cx="1593369" cy="196376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5442961" y="3238501"/>
            <a:ext cx="2337620" cy="19621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7788207" y="3236882"/>
            <a:ext cx="1927293" cy="19621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9723126" y="3236882"/>
            <a:ext cx="1631733" cy="19621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6853613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Create UI Interface Widget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839" y="2605906"/>
            <a:ext cx="11671576" cy="354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46838" y="2605906"/>
            <a:ext cx="2572561" cy="354724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2819399" y="2605906"/>
            <a:ext cx="4019551" cy="354724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6838950" y="2605906"/>
            <a:ext cx="2371725" cy="354724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9210676" y="2605906"/>
            <a:ext cx="2707740" cy="354724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182174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 smtClean="0"/>
              <a:t>Tutorial: </a:t>
            </a:r>
            <a:r>
              <a:rPr lang="en-CA" sz="3500" dirty="0" smtClean="0"/>
              <a:t>Pause Menu</a:t>
            </a:r>
            <a:endParaRPr lang="en-CA" sz="3500" dirty="0"/>
          </a:p>
        </p:txBody>
      </p:sp>
    </p:spTree>
    <p:extLst>
      <p:ext uri="{BB962C8B-B14F-4D97-AF65-F5344CB8AC3E}">
        <p14:creationId xmlns:p14="http://schemas.microsoft.com/office/powerpoint/2010/main" val="3134349153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Tutorial: Pause Menu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3"/>
          <a:stretch/>
        </p:blipFill>
        <p:spPr bwMode="auto">
          <a:xfrm>
            <a:off x="319144" y="2133599"/>
            <a:ext cx="11549005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48024" y="2133599"/>
            <a:ext cx="5686426" cy="450532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8934450" y="2133598"/>
            <a:ext cx="2928880" cy="450532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1203574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3200" dirty="0"/>
              <a:t>Tutorial: Pause Menu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230" y="490192"/>
            <a:ext cx="10853168" cy="588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6230" y="490192"/>
            <a:ext cx="2201695" cy="58845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4103855" y="490192"/>
            <a:ext cx="2801770" cy="26340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4103854" y="3124200"/>
            <a:ext cx="2801771" cy="8001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6905625" y="490192"/>
            <a:ext cx="1993498" cy="26340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6905625" y="3124200"/>
            <a:ext cx="1993498" cy="8001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8899122" y="490192"/>
            <a:ext cx="2200275" cy="34341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4103855" y="3924300"/>
            <a:ext cx="2801771" cy="24504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6905625" y="3924300"/>
            <a:ext cx="1993498" cy="24504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8899121" y="3924300"/>
            <a:ext cx="2200276" cy="24504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2447925" y="490192"/>
            <a:ext cx="1657350" cy="58845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856788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 smtClean="0"/>
              <a:t>Tutorial: </a:t>
            </a:r>
            <a:r>
              <a:rPr lang="en-CA" sz="3500" dirty="0" smtClean="0"/>
              <a:t>Quit Game</a:t>
            </a:r>
            <a:endParaRPr lang="en-CA" sz="3500" dirty="0"/>
          </a:p>
        </p:txBody>
      </p:sp>
    </p:spTree>
    <p:extLst>
      <p:ext uri="{BB962C8B-B14F-4D97-AF65-F5344CB8AC3E}">
        <p14:creationId xmlns:p14="http://schemas.microsoft.com/office/powerpoint/2010/main" val="3922696902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Tutorial: </a:t>
            </a:r>
            <a:r>
              <a:rPr lang="en-CA" sz="3500" dirty="0"/>
              <a:t>Quit Game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1" b="1"/>
          <a:stretch/>
        </p:blipFill>
        <p:spPr bwMode="auto">
          <a:xfrm>
            <a:off x="242450" y="2104571"/>
            <a:ext cx="11644750" cy="453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01315" y="2104571"/>
            <a:ext cx="6709309" cy="453435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242450" y="2104570"/>
            <a:ext cx="1858865" cy="450532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8810624" y="2119084"/>
            <a:ext cx="3076576" cy="450532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4432941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Tutorial: </a:t>
            </a:r>
            <a:r>
              <a:rPr lang="en-CA" sz="3500" dirty="0"/>
              <a:t>Quit Game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76" b="50359"/>
          <a:stretch/>
        </p:blipFill>
        <p:spPr bwMode="auto">
          <a:xfrm>
            <a:off x="547250" y="2215382"/>
            <a:ext cx="3189974" cy="437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47078" y="2209801"/>
            <a:ext cx="3190146" cy="4381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5" t="31167" r="78065" b="42939"/>
          <a:stretch/>
        </p:blipFill>
        <p:spPr bwMode="auto">
          <a:xfrm>
            <a:off x="9689390" y="2209800"/>
            <a:ext cx="2120900" cy="235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5" t="37010" b="30867"/>
          <a:stretch/>
        </p:blipFill>
        <p:spPr bwMode="auto">
          <a:xfrm>
            <a:off x="3737224" y="2209800"/>
            <a:ext cx="5951994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98" t="51151" r="18496" b="26271"/>
          <a:stretch/>
        </p:blipFill>
        <p:spPr bwMode="auto">
          <a:xfrm>
            <a:off x="9689390" y="4565650"/>
            <a:ext cx="2120814" cy="20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737052" y="2215382"/>
            <a:ext cx="5952166" cy="4381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9689389" y="2220963"/>
            <a:ext cx="2092833" cy="4381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23277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Effective Feedback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UI Interface Widget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Pressure Plate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</p:spTree>
    <p:extLst>
      <p:ext uri="{BB962C8B-B14F-4D97-AF65-F5344CB8AC3E}">
        <p14:creationId xmlns:p14="http://schemas.microsoft.com/office/powerpoint/2010/main" val="233283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Tutorial: </a:t>
            </a:r>
            <a:r>
              <a:rPr lang="en-CA" sz="3500" dirty="0"/>
              <a:t>Quit Game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4" t="22336" r="16006" b="1839"/>
          <a:stretch/>
        </p:blipFill>
        <p:spPr bwMode="auto">
          <a:xfrm>
            <a:off x="266700" y="2124075"/>
            <a:ext cx="116967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6700" y="2124075"/>
            <a:ext cx="1533525" cy="451485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795462" y="2124075"/>
            <a:ext cx="2719388" cy="451485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4514850" y="2124075"/>
            <a:ext cx="2600325" cy="451485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7124700" y="2124075"/>
            <a:ext cx="2647950" cy="305752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9772650" y="2124076"/>
            <a:ext cx="2190749" cy="1752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9782175" y="3871913"/>
            <a:ext cx="2181224" cy="27717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7115175" y="5181600"/>
            <a:ext cx="2647950" cy="69532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7115175" y="5876925"/>
            <a:ext cx="2647950" cy="762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044714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Tutorial: </a:t>
            </a:r>
            <a:r>
              <a:rPr lang="en-CA" sz="3500" dirty="0"/>
              <a:t>Quit Game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65" b="15332"/>
          <a:stretch/>
        </p:blipFill>
        <p:spPr bwMode="auto">
          <a:xfrm>
            <a:off x="271024" y="2200274"/>
            <a:ext cx="11654275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71024" y="2200274"/>
            <a:ext cx="2567426" cy="4381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2838449" y="2200274"/>
            <a:ext cx="3724275" cy="240030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2838448" y="4600575"/>
            <a:ext cx="3724275" cy="198119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6562724" y="2200273"/>
            <a:ext cx="2567423" cy="438150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9130147" y="2200272"/>
            <a:ext cx="2795152" cy="438150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3809550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Tutorial: </a:t>
            </a:r>
            <a:r>
              <a:rPr lang="en-CA" sz="3500" dirty="0"/>
              <a:t>Quit Game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44" b="11010"/>
          <a:stretch/>
        </p:blipFill>
        <p:spPr bwMode="auto">
          <a:xfrm>
            <a:off x="118811" y="2152650"/>
            <a:ext cx="11809663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43001" y="2152650"/>
            <a:ext cx="3914774" cy="2286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1143001" y="4438650"/>
            <a:ext cx="3914774" cy="111442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5057775" y="2843028"/>
            <a:ext cx="4229100" cy="378161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1143001" y="5538789"/>
            <a:ext cx="3914774" cy="108585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057775" y="2152651"/>
            <a:ext cx="4229100" cy="69037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9286874" y="2152651"/>
            <a:ext cx="2641599" cy="448627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789628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3200" dirty="0"/>
              <a:t>Tutorial: Quit Game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54" y="490192"/>
            <a:ext cx="10974993" cy="585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6354" y="490191"/>
            <a:ext cx="2309671" cy="585619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486025" y="490191"/>
            <a:ext cx="8665322" cy="585619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136840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3200" dirty="0"/>
              <a:t>Tutorial: Quit Game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374" y="490192"/>
            <a:ext cx="10903932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517741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3200" dirty="0"/>
              <a:t>Tutorial: Quit Game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54" y="490192"/>
            <a:ext cx="10974993" cy="585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86025" y="490192"/>
            <a:ext cx="2647950" cy="23577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5133976" y="490191"/>
            <a:ext cx="3876672" cy="235778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9010649" y="490191"/>
            <a:ext cx="2140697" cy="585619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2486025" y="2847975"/>
            <a:ext cx="1638300" cy="9810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4124325" y="2847973"/>
            <a:ext cx="2309670" cy="98107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6422302" y="2847973"/>
            <a:ext cx="2588346" cy="98107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2486025" y="3829049"/>
            <a:ext cx="2857500" cy="130492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343525" y="3829051"/>
            <a:ext cx="3667124" cy="130492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2486025" y="5133974"/>
            <a:ext cx="4305300" cy="121241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6791325" y="5133974"/>
            <a:ext cx="2219324" cy="121241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2575841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3200" dirty="0"/>
              <a:t>Tutorial: Quit Game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733" y="204441"/>
            <a:ext cx="10641004" cy="643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4733" y="204441"/>
            <a:ext cx="1606467" cy="261495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374733" y="2819400"/>
            <a:ext cx="1606467" cy="20478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8651958" y="204441"/>
            <a:ext cx="2363780" cy="227205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8651958" y="2476500"/>
            <a:ext cx="2363780" cy="23907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1981200" y="204441"/>
            <a:ext cx="6670758" cy="466283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374733" y="4867275"/>
            <a:ext cx="1606467" cy="177164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1981201" y="4867274"/>
            <a:ext cx="2914650" cy="177164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4895851" y="4867273"/>
            <a:ext cx="6119886" cy="177164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4259110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3200" dirty="0"/>
              <a:t>Tutorial: Quit Game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817" y="1076325"/>
            <a:ext cx="1079776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247817" y="1033116"/>
            <a:ext cx="2743033" cy="518670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990850" y="1033116"/>
            <a:ext cx="3648075" cy="255781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2990850" y="3590925"/>
            <a:ext cx="3648075" cy="262889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6638925" y="1033116"/>
            <a:ext cx="4406656" cy="518670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210372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3200" dirty="0"/>
              <a:t>Tutorial: Quit Game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54" y="490192"/>
            <a:ext cx="10974993" cy="585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791325" y="5133974"/>
            <a:ext cx="2219324" cy="121241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400097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 smtClean="0"/>
              <a:t>Tutorial: </a:t>
            </a:r>
            <a:r>
              <a:rPr lang="en-CA" sz="3200" dirty="0" smtClean="0"/>
              <a:t>Seamless Camera Movement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529126342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B</a:t>
            </a:r>
            <a:r>
              <a:rPr lang="en-CA" dirty="0" smtClean="0"/>
              <a:t>reak them!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Testing Levels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8835244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900" dirty="0"/>
              <a:t>Seamless Camera Movement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481" y="262195"/>
            <a:ext cx="10794044" cy="626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160581" y="4300192"/>
            <a:ext cx="3897943" cy="108143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7160580" y="5381625"/>
            <a:ext cx="3897943" cy="114239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7160582" y="262195"/>
            <a:ext cx="3897943" cy="403799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0243751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900" dirty="0"/>
              <a:t>Seamless Camera Movement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34"/>
          <a:stretch/>
        </p:blipFill>
        <p:spPr bwMode="auto">
          <a:xfrm>
            <a:off x="264481" y="223492"/>
            <a:ext cx="10794044" cy="633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4482" y="223492"/>
            <a:ext cx="2659694" cy="30054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924176" y="223491"/>
            <a:ext cx="8134349" cy="633923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264480" y="3228975"/>
            <a:ext cx="2659694" cy="333375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689635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Seamless Camera Movement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846" y="2215382"/>
            <a:ext cx="11101681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6846" y="4210051"/>
            <a:ext cx="2481629" cy="381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3038475" y="3113036"/>
            <a:ext cx="3305175" cy="244956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556846" y="4591050"/>
            <a:ext cx="2481629" cy="45719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556845" y="5042670"/>
            <a:ext cx="2481629" cy="154305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3038474" y="5562600"/>
            <a:ext cx="3305176" cy="45719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6343651" y="3124200"/>
            <a:ext cx="2481628" cy="346151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3038475" y="6014219"/>
            <a:ext cx="3305176" cy="57150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8825279" y="2215383"/>
            <a:ext cx="2833248" cy="73736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8825279" y="2952751"/>
            <a:ext cx="2833248" cy="40957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8825279" y="3358627"/>
            <a:ext cx="2833248" cy="322709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689171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Seamless Camera Movement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7"/>
          <a:stretch/>
        </p:blipFill>
        <p:spPr bwMode="auto">
          <a:xfrm>
            <a:off x="238868" y="2181224"/>
            <a:ext cx="11610232" cy="441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38868" y="2181223"/>
            <a:ext cx="4085482" cy="441565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4324350" y="2181222"/>
            <a:ext cx="4085482" cy="441565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8409832" y="2181221"/>
            <a:ext cx="3439268" cy="214313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8409832" y="4319767"/>
            <a:ext cx="3439268" cy="6237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8409832" y="4942740"/>
            <a:ext cx="3439268" cy="962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>
            <a:off x="8409832" y="5905500"/>
            <a:ext cx="3439268" cy="6913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951051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5" grpId="0" animBg="1"/>
      <p:bldP spid="2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Seamless Camera Movement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2" b="10688"/>
          <a:stretch/>
        </p:blipFill>
        <p:spPr bwMode="auto">
          <a:xfrm>
            <a:off x="238125" y="2215382"/>
            <a:ext cx="11641980" cy="437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323232" y="2215382"/>
            <a:ext cx="2877293" cy="198514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4200525" y="2215381"/>
            <a:ext cx="3695700" cy="19851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7906121" y="2215382"/>
            <a:ext cx="2571379" cy="198514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1323232" y="4200525"/>
            <a:ext cx="2887189" cy="110114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1333128" y="5301666"/>
            <a:ext cx="2877293" cy="128963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4210421" y="4200524"/>
            <a:ext cx="3685804" cy="23907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10477500" y="2215381"/>
            <a:ext cx="1381125" cy="198514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10477500" y="4791075"/>
            <a:ext cx="1381125" cy="180022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7896225" y="4200525"/>
            <a:ext cx="3962400" cy="23907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70653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Seamless Camera Movement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8"/>
          <a:stretch/>
        </p:blipFill>
        <p:spPr bwMode="auto">
          <a:xfrm>
            <a:off x="317038" y="2143125"/>
            <a:ext cx="11597413" cy="44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7039" y="2143125"/>
            <a:ext cx="2216612" cy="198514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317039" y="4128268"/>
            <a:ext cx="2216612" cy="248038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2533650" y="2981324"/>
            <a:ext cx="2990849" cy="9429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2533651" y="2143125"/>
            <a:ext cx="2990849" cy="83819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5524500" y="2143125"/>
            <a:ext cx="3438525" cy="351472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2533651" y="3934618"/>
            <a:ext cx="2990849" cy="267403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>
            <a:off x="5524499" y="5657850"/>
            <a:ext cx="3438525" cy="95595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8963026" y="2137966"/>
            <a:ext cx="2951426" cy="333011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/>
          <p:cNvSpPr/>
          <p:nvPr/>
        </p:nvSpPr>
        <p:spPr>
          <a:xfrm>
            <a:off x="8963025" y="5468082"/>
            <a:ext cx="2951428" cy="114056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3697803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  <p:bldP spid="18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900" dirty="0"/>
              <a:t>Seamless Camera Movement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461" y="558031"/>
            <a:ext cx="10738317" cy="577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67461" y="558031"/>
            <a:ext cx="4485514" cy="17184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67461" y="2276476"/>
            <a:ext cx="1980439" cy="54292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267460" y="2819399"/>
            <a:ext cx="3275840" cy="213360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267458" y="4953000"/>
            <a:ext cx="3275842" cy="138112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247900" y="2276476"/>
            <a:ext cx="2505075" cy="54292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4752975" y="558032"/>
            <a:ext cx="3038475" cy="226136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7791450" y="558032"/>
            <a:ext cx="3214328" cy="203276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3543300" y="2819400"/>
            <a:ext cx="4248150" cy="117552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3543300" y="3994920"/>
            <a:ext cx="4248150" cy="95808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7791450" y="2590800"/>
            <a:ext cx="3214328" cy="325755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3543300" y="4952999"/>
            <a:ext cx="4248150" cy="138112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7791450" y="5848350"/>
            <a:ext cx="3214328" cy="48577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021440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Seamless Camera Movement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25" y="2535760"/>
            <a:ext cx="11641980" cy="381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38125" y="3158356"/>
            <a:ext cx="2400300" cy="14898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238125" y="2535760"/>
            <a:ext cx="2400300" cy="62259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2638424" y="2535760"/>
            <a:ext cx="2981325" cy="211244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38125" y="4648200"/>
            <a:ext cx="2400300" cy="169892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2638425" y="4648200"/>
            <a:ext cx="2981324" cy="169892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>
            <a:off x="5619749" y="2535760"/>
            <a:ext cx="3324226" cy="211244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5619749" y="4648200"/>
            <a:ext cx="3324226" cy="169892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/>
          <p:cNvSpPr/>
          <p:nvPr/>
        </p:nvSpPr>
        <p:spPr>
          <a:xfrm>
            <a:off x="8943975" y="2535760"/>
            <a:ext cx="2936130" cy="381136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3524061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56191" y="2231604"/>
            <a:ext cx="5073059" cy="4350171"/>
          </a:xfrm>
        </p:spPr>
        <p:txBody>
          <a:bodyPr anchor="ctr"/>
          <a:lstStyle/>
          <a:p>
            <a:r>
              <a:rPr lang="en-US" dirty="0"/>
              <a:t>Mission design/scripting is complicated but </a:t>
            </a:r>
            <a:r>
              <a:rPr lang="en-US" dirty="0" smtClean="0"/>
              <a:t>fun</a:t>
            </a:r>
          </a:p>
          <a:p>
            <a:r>
              <a:rPr lang="en-US" dirty="0" smtClean="0"/>
              <a:t>Good </a:t>
            </a:r>
            <a:r>
              <a:rPr lang="en-US" dirty="0"/>
              <a:t>missions combine narrative and gameplay in fun and cohesive </a:t>
            </a:r>
            <a:r>
              <a:rPr lang="en-US" dirty="0" smtClean="0"/>
              <a:t>ways</a:t>
            </a:r>
          </a:p>
          <a:p>
            <a:r>
              <a:rPr lang="en-US" dirty="0" smtClean="0"/>
              <a:t>Good </a:t>
            </a:r>
            <a:r>
              <a:rPr lang="en-US" dirty="0"/>
              <a:t>missions are clear and provide the player with incentive to continue playing the game</a:t>
            </a:r>
          </a:p>
        </p:txBody>
      </p:sp>
      <p:pic>
        <p:nvPicPr>
          <p:cNvPr id="1026" name="Picture 2" descr="Image result for Mission design gam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" r="1997" b="7936"/>
          <a:stretch/>
        </p:blipFill>
        <p:spPr bwMode="auto">
          <a:xfrm>
            <a:off x="5743575" y="2231605"/>
            <a:ext cx="6000751" cy="435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17502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56190" y="2393969"/>
            <a:ext cx="4154263" cy="3994129"/>
          </a:xfrm>
        </p:spPr>
        <p:txBody>
          <a:bodyPr anchor="ctr"/>
          <a:lstStyle/>
          <a:p>
            <a:r>
              <a:rPr lang="en-US" dirty="0"/>
              <a:t>Level Design 4</a:t>
            </a:r>
          </a:p>
          <a:p>
            <a:pPr lvl="1"/>
            <a:r>
              <a:rPr lang="en-US" dirty="0"/>
              <a:t>Unreal 4</a:t>
            </a:r>
          </a:p>
          <a:p>
            <a:pPr lvl="1"/>
            <a:r>
              <a:rPr lang="en-US" dirty="0"/>
              <a:t>Modular Design</a:t>
            </a:r>
          </a:p>
          <a:p>
            <a:pPr lvl="1"/>
            <a:r>
              <a:rPr lang="en-US" dirty="0"/>
              <a:t>Procedural Design</a:t>
            </a:r>
          </a:p>
          <a:p>
            <a:pPr lvl="1"/>
            <a:r>
              <a:rPr lang="en-US" dirty="0" err="1"/>
              <a:t>MegaCorp</a:t>
            </a:r>
            <a:r>
              <a:rPr lang="en-US" dirty="0"/>
              <a:t>™</a:t>
            </a:r>
          </a:p>
          <a:p>
            <a:pPr lvl="1"/>
            <a:r>
              <a:rPr lang="en-US" dirty="0"/>
              <a:t>Cover Combat Level Design</a:t>
            </a:r>
          </a:p>
          <a:p>
            <a:pPr lvl="1"/>
            <a:r>
              <a:rPr lang="en-US" dirty="0"/>
              <a:t>Track Design</a:t>
            </a:r>
          </a:p>
          <a:p>
            <a:pPr lvl="1"/>
            <a:r>
              <a:rPr lang="en-US" dirty="0"/>
              <a:t>Level Design for Puzzle Games</a:t>
            </a:r>
          </a:p>
        </p:txBody>
      </p:sp>
      <p:pic>
        <p:nvPicPr>
          <p:cNvPr id="1026" name="Picture 2" descr="http://www.vgblogger.com/wp-content/uploads/2013/03/29/UnrealEngine4_Infiltra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867" y="2393970"/>
            <a:ext cx="7147389" cy="399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394780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6000" dirty="0" smtClean="0"/>
              <a:t>Why testing is important?</a:t>
            </a:r>
            <a:endParaRPr lang="en-CA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Testing Levels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977536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" y="1937752"/>
            <a:ext cx="7064991" cy="4920248"/>
          </a:xfrm>
        </p:spPr>
        <p:txBody>
          <a:bodyPr/>
          <a:lstStyle/>
          <a:p>
            <a:r>
              <a:rPr lang="en-US" sz="4800" dirty="0" smtClean="0"/>
              <a:t>See you next term!</a:t>
            </a:r>
          </a:p>
          <a:p>
            <a:endParaRPr lang="en-US" sz="4800" dirty="0"/>
          </a:p>
          <a:p>
            <a:r>
              <a:rPr lang="en-US" sz="4800" dirty="0" smtClean="0"/>
              <a:t>Now you </a:t>
            </a:r>
            <a:r>
              <a:rPr lang="en-US" sz="4800" strike="sngStrike" dirty="0" smtClean="0"/>
              <a:t>can</a:t>
            </a:r>
            <a:r>
              <a:rPr lang="en-US" sz="4800" dirty="0" smtClean="0"/>
              <a:t> shower.</a:t>
            </a:r>
            <a:endParaRPr lang="en-CA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Term 4 is coming!</a:t>
            </a:r>
            <a:endParaRPr lang="en-US" dirty="0"/>
          </a:p>
        </p:txBody>
      </p:sp>
      <p:pic>
        <p:nvPicPr>
          <p:cNvPr id="2050" name="Picture 2" descr="https://phocab-photos.s3.amazonaws.com/httpfc04deviantartnetfs40f2009025a1The_Accolade_by_mataleoneRJjp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0" y="2071596"/>
            <a:ext cx="3159562" cy="450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542198" y="3921101"/>
            <a:ext cx="2587021" cy="139185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i="1" kern="1200" baseline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rgbClr val="FF0000"/>
                </a:solidFill>
              </a:rPr>
              <a:t>have to</a:t>
            </a:r>
            <a:endParaRPr lang="en-CA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10994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56190" y="2169462"/>
            <a:ext cx="5279679" cy="4496404"/>
          </a:xfrm>
        </p:spPr>
        <p:txBody>
          <a:bodyPr anchor="ctr"/>
          <a:lstStyle/>
          <a:p>
            <a:r>
              <a:rPr lang="en-US" dirty="0"/>
              <a:t>Is it fun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/>
              <a:t>How hard is it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/>
              <a:t>Are there simpler solutions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/>
              <a:t>Can It be improved?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smtClean="0"/>
              <a:t>Levels</a:t>
            </a:r>
            <a:endParaRPr lang="en-CA" dirty="0"/>
          </a:p>
        </p:txBody>
      </p:sp>
      <p:pic>
        <p:nvPicPr>
          <p:cNvPr id="27652" name="Picture 4" descr="Image result for testing video games ti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180" y="2169462"/>
            <a:ext cx="3179839" cy="449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572602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56190" y="2215382"/>
            <a:ext cx="5279679" cy="4044743"/>
          </a:xfrm>
        </p:spPr>
        <p:txBody>
          <a:bodyPr anchor="ctr"/>
          <a:lstStyle/>
          <a:p>
            <a:r>
              <a:rPr lang="en-US" dirty="0"/>
              <a:t>First line of defense in </a:t>
            </a:r>
            <a:r>
              <a:rPr lang="en-US" dirty="0" smtClean="0"/>
              <a:t>feedback</a:t>
            </a:r>
            <a:endParaRPr lang="en-US" dirty="0"/>
          </a:p>
          <a:p>
            <a:r>
              <a:rPr lang="en-US" dirty="0"/>
              <a:t>Get another professional’s </a:t>
            </a:r>
            <a:r>
              <a:rPr lang="en-US" dirty="0" smtClean="0"/>
              <a:t>opinion</a:t>
            </a:r>
            <a:endParaRPr lang="en-US" dirty="0"/>
          </a:p>
          <a:p>
            <a:r>
              <a:rPr lang="en-US" dirty="0"/>
              <a:t>Put ego aside</a:t>
            </a:r>
          </a:p>
          <a:p>
            <a:r>
              <a:rPr lang="en-US" dirty="0"/>
              <a:t>Swallow your pride</a:t>
            </a:r>
          </a:p>
          <a:p>
            <a:r>
              <a:rPr lang="en-US" dirty="0"/>
              <a:t>Don’t take it personal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Peer Review</a:t>
            </a:r>
            <a:endParaRPr lang="en-CA" dirty="0"/>
          </a:p>
        </p:txBody>
      </p:sp>
      <p:pic>
        <p:nvPicPr>
          <p:cNvPr id="65538" name="Picture 2" descr="Image result for Peer 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869" y="2546702"/>
            <a:ext cx="6264763" cy="371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861622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2215382"/>
            <a:ext cx="12239625" cy="20049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Grab </a:t>
            </a:r>
            <a:r>
              <a:rPr lang="en-US" dirty="0"/>
              <a:t>another level designer</a:t>
            </a:r>
          </a:p>
          <a:p>
            <a:pPr marL="0" indent="0" algn="ctr">
              <a:buNone/>
            </a:pPr>
            <a:r>
              <a:rPr lang="en-US" dirty="0"/>
              <a:t>Have them play your content</a:t>
            </a:r>
          </a:p>
          <a:p>
            <a:pPr marL="0" indent="0" algn="ctr">
              <a:buNone/>
            </a:pPr>
            <a:r>
              <a:rPr lang="en-US" dirty="0"/>
              <a:t>Give them a minimal amount of </a:t>
            </a:r>
            <a:r>
              <a:rPr lang="en-US" dirty="0" smtClean="0"/>
              <a:t>explanation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Receiving Peer Review</a:t>
            </a:r>
            <a:endParaRPr lang="en-CA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368484" y="4482331"/>
            <a:ext cx="4447186" cy="2222741"/>
          </a:xfrm>
          <a:prstGeom prst="rect">
            <a:avLst/>
          </a:prstGeom>
        </p:spPr>
        <p:txBody>
          <a:bodyPr anchor="ctr"/>
          <a:lstStyle>
            <a:lvl1pPr marL="571500" indent="-5715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1" kern="1200" baseline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After their </a:t>
            </a:r>
            <a:r>
              <a:rPr lang="en-US" dirty="0" err="1" smtClean="0"/>
              <a:t>playthrough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Ask them unbiased questions</a:t>
            </a:r>
          </a:p>
          <a:p>
            <a:pPr lvl="1"/>
            <a:r>
              <a:rPr lang="en-US" dirty="0" smtClean="0"/>
              <a:t>Write </a:t>
            </a:r>
            <a:r>
              <a:rPr lang="en-US" i="1" dirty="0" smtClean="0"/>
              <a:t>everything</a:t>
            </a:r>
            <a:r>
              <a:rPr lang="en-US" dirty="0" smtClean="0"/>
              <a:t> down</a:t>
            </a:r>
          </a:p>
          <a:p>
            <a:pPr lvl="1"/>
            <a:r>
              <a:rPr lang="en-US" dirty="0" smtClean="0"/>
              <a:t>Don’t get defensive</a:t>
            </a:r>
          </a:p>
          <a:p>
            <a:pPr lvl="1"/>
            <a:r>
              <a:rPr lang="en-US" dirty="0" smtClean="0"/>
              <a:t>Stay motivated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77811" y="4482332"/>
            <a:ext cx="3966718" cy="2222741"/>
          </a:xfrm>
          <a:prstGeom prst="rect">
            <a:avLst/>
          </a:prstGeom>
        </p:spPr>
        <p:txBody>
          <a:bodyPr anchor="ctr"/>
          <a:lstStyle>
            <a:lvl1pPr marL="571500" indent="-5715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1" kern="1200" baseline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During their </a:t>
            </a:r>
            <a:r>
              <a:rPr lang="en-US" dirty="0" err="1"/>
              <a:t>playthrough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Watch what they’re doing extensively</a:t>
            </a:r>
          </a:p>
          <a:p>
            <a:pPr lvl="1"/>
            <a:r>
              <a:rPr lang="en-US" dirty="0"/>
              <a:t>Write </a:t>
            </a:r>
            <a:r>
              <a:rPr lang="en-US" i="1" dirty="0"/>
              <a:t>everything</a:t>
            </a:r>
            <a:r>
              <a:rPr lang="en-US" dirty="0"/>
              <a:t> down</a:t>
            </a:r>
          </a:p>
          <a:p>
            <a:pPr lvl="1"/>
            <a:r>
              <a:rPr lang="en-US" dirty="0"/>
              <a:t>Shut up</a:t>
            </a:r>
          </a:p>
        </p:txBody>
      </p:sp>
    </p:spTree>
    <p:extLst>
      <p:ext uri="{BB962C8B-B14F-4D97-AF65-F5344CB8AC3E}">
        <p14:creationId xmlns:p14="http://schemas.microsoft.com/office/powerpoint/2010/main" val="398713070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FS Theme">
  <a:themeElements>
    <a:clrScheme name="VFS">
      <a:dk1>
        <a:srgbClr val="0093A7"/>
      </a:dk1>
      <a:lt1>
        <a:srgbClr val="FFFFFF"/>
      </a:lt1>
      <a:dk2>
        <a:srgbClr val="091E2B"/>
      </a:dk2>
      <a:lt2>
        <a:srgbClr val="EAE8EA"/>
      </a:lt2>
      <a:accent1>
        <a:srgbClr val="F3223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FS Theme" id="{AD1D0772-A286-432C-85C7-7B3EC21205B7}" vid="{0C2602D4-D708-43CB-BFB3-A9502A22C4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55183</TotalTime>
  <Words>664</Words>
  <Application>Microsoft Office PowerPoint</Application>
  <PresentationFormat>Widescreen</PresentationFormat>
  <Paragraphs>184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Roboto</vt:lpstr>
      <vt:lpstr>Century Schoolbook</vt:lpstr>
      <vt:lpstr>Calibri</vt:lpstr>
      <vt:lpstr>Wingdings</vt:lpstr>
      <vt:lpstr>Roboto Condensed Light</vt:lpstr>
      <vt:lpstr>Arial</vt:lpstr>
      <vt:lpstr>Roboto Condensed</vt:lpstr>
      <vt:lpstr>VFS Theme</vt:lpstr>
      <vt:lpstr>Lesson 7</vt:lpstr>
      <vt:lpstr>Feedback Design</vt:lpstr>
      <vt:lpstr>Feedback Design</vt:lpstr>
      <vt:lpstr>Feedback Design</vt:lpstr>
      <vt:lpstr>Feedback Design</vt:lpstr>
      <vt:lpstr>Feedback Design</vt:lpstr>
      <vt:lpstr>Feedback Design</vt:lpstr>
      <vt:lpstr>Feedback Design</vt:lpstr>
      <vt:lpstr>Feedback Design</vt:lpstr>
      <vt:lpstr>Feedback Design</vt:lpstr>
      <vt:lpstr>Feedback Design</vt:lpstr>
      <vt:lpstr>Feedback Design</vt:lpstr>
      <vt:lpstr>Feedback Design</vt:lpstr>
      <vt:lpstr>Polish</vt:lpstr>
      <vt:lpstr>PowerPoint Presentation</vt:lpstr>
      <vt:lpstr>Polish</vt:lpstr>
      <vt:lpstr>Polish</vt:lpstr>
      <vt:lpstr>Polish</vt:lpstr>
      <vt:lpstr>Polish</vt:lpstr>
      <vt:lpstr>Polish</vt:lpstr>
      <vt:lpstr>Feedback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Feedback Design</vt:lpstr>
      <vt:lpstr>PowerPoint Presentation</vt:lpstr>
      <vt:lpstr>Feedback Design</vt:lpstr>
      <vt:lpstr>PowerPoint Presentation</vt:lpstr>
      <vt:lpstr>PowerPoint Presentation</vt:lpstr>
      <vt:lpstr>Feedback Design</vt:lpstr>
      <vt:lpstr>Feedback Design</vt:lpstr>
      <vt:lpstr>Feedback Design</vt:lpstr>
      <vt:lpstr>PowerPoint Presentation</vt:lpstr>
      <vt:lpstr>Feedback Design</vt:lpstr>
      <vt:lpstr>Feedback Design</vt:lpstr>
      <vt:lpstr>Feedback Design</vt:lpstr>
      <vt:lpstr>Feedback Design</vt:lpstr>
      <vt:lpstr>Feedback Design</vt:lpstr>
      <vt:lpstr>Feedback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Feedback Design</vt:lpstr>
      <vt:lpstr>PowerPoint Presentation</vt:lpstr>
      <vt:lpstr>PowerPoint Presentation</vt:lpstr>
      <vt:lpstr>Feedback Design</vt:lpstr>
      <vt:lpstr>Feedback Design</vt:lpstr>
      <vt:lpstr>Feedback Design</vt:lpstr>
      <vt:lpstr>Feedback Design</vt:lpstr>
      <vt:lpstr>PowerPoint Presentation</vt:lpstr>
      <vt:lpstr>Feedback Design</vt:lpstr>
      <vt:lpstr>Feedback Design</vt:lpstr>
      <vt:lpstr>Feedback Design</vt:lpstr>
      <vt:lpstr>Feedback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Ponzio</dc:creator>
  <cp:lastModifiedBy>Joel Ponzio</cp:lastModifiedBy>
  <cp:revision>1227</cp:revision>
  <dcterms:created xsi:type="dcterms:W3CDTF">2016-12-08T03:05:08Z</dcterms:created>
  <dcterms:modified xsi:type="dcterms:W3CDTF">2017-10-11T21:51:18Z</dcterms:modified>
</cp:coreProperties>
</file>